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4"/>
  </p:notesMasterIdLst>
  <p:sldIdLst>
    <p:sldId id="256" r:id="rId2"/>
    <p:sldId id="346" r:id="rId3"/>
    <p:sldId id="351"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261" r:id="rId25"/>
    <p:sldId id="258" r:id="rId26"/>
    <p:sldId id="262" r:id="rId27"/>
    <p:sldId id="259" r:id="rId28"/>
    <p:sldId id="342" r:id="rId29"/>
    <p:sldId id="260" r:id="rId30"/>
    <p:sldId id="343" r:id="rId31"/>
    <p:sldId id="263" r:id="rId32"/>
    <p:sldId id="344" r:id="rId33"/>
    <p:sldId id="264" r:id="rId34"/>
    <p:sldId id="265" r:id="rId35"/>
    <p:sldId id="266" r:id="rId36"/>
    <p:sldId id="269" r:id="rId37"/>
    <p:sldId id="272" r:id="rId38"/>
    <p:sldId id="273" r:id="rId39"/>
    <p:sldId id="345" r:id="rId40"/>
    <p:sldId id="347" r:id="rId41"/>
    <p:sldId id="348" r:id="rId42"/>
    <p:sldId id="267" r:id="rId43"/>
    <p:sldId id="268" r:id="rId44"/>
    <p:sldId id="270" r:id="rId45"/>
    <p:sldId id="271" r:id="rId46"/>
    <p:sldId id="274" r:id="rId47"/>
    <p:sldId id="349" r:id="rId48"/>
    <p:sldId id="275" r:id="rId49"/>
    <p:sldId id="276" r:id="rId50"/>
    <p:sldId id="277" r:id="rId51"/>
    <p:sldId id="278" r:id="rId52"/>
    <p:sldId id="279" r:id="rId53"/>
    <p:sldId id="335" r:id="rId54"/>
    <p:sldId id="336" r:id="rId55"/>
    <p:sldId id="337" r:id="rId56"/>
    <p:sldId id="338" r:id="rId57"/>
    <p:sldId id="280" r:id="rId58"/>
    <p:sldId id="281" r:id="rId59"/>
    <p:sldId id="282" r:id="rId60"/>
    <p:sldId id="375" r:id="rId61"/>
    <p:sldId id="283" r:id="rId62"/>
    <p:sldId id="374" r:id="rId63"/>
    <p:sldId id="285" r:id="rId64"/>
    <p:sldId id="324" r:id="rId65"/>
    <p:sldId id="286" r:id="rId66"/>
    <p:sldId id="325" r:id="rId67"/>
    <p:sldId id="287" r:id="rId68"/>
    <p:sldId id="326" r:id="rId69"/>
    <p:sldId id="288" r:id="rId70"/>
    <p:sldId id="327" r:id="rId71"/>
    <p:sldId id="289" r:id="rId72"/>
    <p:sldId id="328" r:id="rId73"/>
    <p:sldId id="290" r:id="rId74"/>
    <p:sldId id="291" r:id="rId75"/>
    <p:sldId id="292" r:id="rId76"/>
    <p:sldId id="293" r:id="rId77"/>
    <p:sldId id="294" r:id="rId78"/>
    <p:sldId id="295" r:id="rId79"/>
    <p:sldId id="296" r:id="rId80"/>
    <p:sldId id="297" r:id="rId81"/>
    <p:sldId id="298" r:id="rId82"/>
    <p:sldId id="299" r:id="rId83"/>
    <p:sldId id="329" r:id="rId84"/>
    <p:sldId id="330" r:id="rId85"/>
    <p:sldId id="300" r:id="rId86"/>
    <p:sldId id="301" r:id="rId87"/>
    <p:sldId id="302" r:id="rId88"/>
    <p:sldId id="303" r:id="rId89"/>
    <p:sldId id="332" r:id="rId90"/>
    <p:sldId id="331" r:id="rId91"/>
    <p:sldId id="350" r:id="rId92"/>
    <p:sldId id="304" r:id="rId93"/>
    <p:sldId id="333" r:id="rId94"/>
    <p:sldId id="305" r:id="rId95"/>
    <p:sldId id="334" r:id="rId96"/>
    <p:sldId id="306" r:id="rId97"/>
    <p:sldId id="307" r:id="rId98"/>
    <p:sldId id="308" r:id="rId99"/>
    <p:sldId id="339" r:id="rId100"/>
    <p:sldId id="309" r:id="rId101"/>
    <p:sldId id="310" r:id="rId102"/>
    <p:sldId id="340" r:id="rId103"/>
    <p:sldId id="311" r:id="rId104"/>
    <p:sldId id="341" r:id="rId105"/>
    <p:sldId id="312" r:id="rId106"/>
    <p:sldId id="313" r:id="rId107"/>
    <p:sldId id="318" r:id="rId108"/>
    <p:sldId id="319" r:id="rId109"/>
    <p:sldId id="320" r:id="rId110"/>
    <p:sldId id="321" r:id="rId111"/>
    <p:sldId id="322" r:id="rId112"/>
    <p:sldId id="323" r:id="rId113"/>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5DDE6-60E7-4D15-8164-DAB4A13A5E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DD0C1FFB-45DD-48F8-8219-C564444A2ABD}">
      <dgm:prSet phldrT="[Текст]" custT="1"/>
      <dgm:spPr>
        <a:solidFill>
          <a:schemeClr val="accent3">
            <a:lumMod val="40000"/>
            <a:lumOff val="60000"/>
          </a:schemeClr>
        </a:solidFill>
      </dgm:spPr>
      <dgm:t>
        <a:bodyPr/>
        <a:lstStyle/>
        <a:p>
          <a:r>
            <a:rPr lang="ru-RU" sz="1600" dirty="0">
              <a:solidFill>
                <a:schemeClr val="tx1"/>
              </a:solidFill>
            </a:rPr>
            <a:t>По видам деятельности</a:t>
          </a:r>
        </a:p>
      </dgm:t>
    </dgm:pt>
    <dgm:pt modelId="{B87995D7-6FB0-4CAE-B43B-71556D93C159}" type="parTrans" cxnId="{8E7054F1-99B3-4E5C-BB7E-50FC103B140A}">
      <dgm:prSet/>
      <dgm:spPr/>
      <dgm:t>
        <a:bodyPr/>
        <a:lstStyle/>
        <a:p>
          <a:endParaRPr lang="ru-RU"/>
        </a:p>
      </dgm:t>
    </dgm:pt>
    <dgm:pt modelId="{6D29AA39-037A-4CE0-95AE-305FD9EF02D4}" type="sibTrans" cxnId="{8E7054F1-99B3-4E5C-BB7E-50FC103B140A}">
      <dgm:prSet/>
      <dgm:spPr/>
      <dgm:t>
        <a:bodyPr/>
        <a:lstStyle/>
        <a:p>
          <a:endParaRPr lang="ru-RU"/>
        </a:p>
      </dgm:t>
    </dgm:pt>
    <dgm:pt modelId="{78F07DF4-259B-4EB5-915B-4A300624A164}">
      <dgm:prSet phldrT="[Текст]" custT="1"/>
      <dgm:spPr/>
      <dgm:t>
        <a:bodyPr/>
        <a:lstStyle/>
        <a:p>
          <a:r>
            <a:rPr lang="ru-RU" sz="1200" dirty="0"/>
            <a:t>организационно-распорядительные</a:t>
          </a:r>
        </a:p>
      </dgm:t>
    </dgm:pt>
    <dgm:pt modelId="{81CEC4F0-27A5-46E1-9D56-AEB8C964B87F}" type="parTrans" cxnId="{96863C1C-FFC8-45C7-9EB6-94D2260D68B8}">
      <dgm:prSet/>
      <dgm:spPr/>
      <dgm:t>
        <a:bodyPr/>
        <a:lstStyle/>
        <a:p>
          <a:endParaRPr lang="ru-RU"/>
        </a:p>
      </dgm:t>
    </dgm:pt>
    <dgm:pt modelId="{8193BD75-73EF-43F8-8AD4-A18EE222FE9E}" type="sibTrans" cxnId="{96863C1C-FFC8-45C7-9EB6-94D2260D68B8}">
      <dgm:prSet/>
      <dgm:spPr/>
      <dgm:t>
        <a:bodyPr/>
        <a:lstStyle/>
        <a:p>
          <a:endParaRPr lang="ru-RU"/>
        </a:p>
      </dgm:t>
    </dgm:pt>
    <dgm:pt modelId="{8453818D-E70B-4D0F-B1E2-097EAE4A0078}">
      <dgm:prSet phldrT="[Текст]" custT="1"/>
      <dgm:spPr/>
      <dgm:t>
        <a:bodyPr/>
        <a:lstStyle/>
        <a:p>
          <a:r>
            <a:rPr lang="ru-RU" sz="1200" dirty="0"/>
            <a:t>Трудовым отношениям</a:t>
          </a:r>
        </a:p>
      </dgm:t>
    </dgm:pt>
    <dgm:pt modelId="{D1092DA3-0339-4DF2-AE98-9B6DE6C3DF6E}" type="parTrans" cxnId="{312406A7-50FE-4A46-9E80-D1DE740865CC}">
      <dgm:prSet/>
      <dgm:spPr/>
      <dgm:t>
        <a:bodyPr/>
        <a:lstStyle/>
        <a:p>
          <a:endParaRPr lang="ru-RU"/>
        </a:p>
      </dgm:t>
    </dgm:pt>
    <dgm:pt modelId="{D2C9B981-7E45-44CF-8ACF-9217827122FB}" type="sibTrans" cxnId="{312406A7-50FE-4A46-9E80-D1DE740865CC}">
      <dgm:prSet/>
      <dgm:spPr/>
      <dgm:t>
        <a:bodyPr/>
        <a:lstStyle/>
        <a:p>
          <a:endParaRPr lang="ru-RU"/>
        </a:p>
      </dgm:t>
    </dgm:pt>
    <dgm:pt modelId="{8E2BE14A-658A-4442-8776-F9FEAF315C9F}">
      <dgm:prSet phldrT="[Текст]" custT="1"/>
      <dgm:spPr>
        <a:solidFill>
          <a:schemeClr val="accent3">
            <a:lumMod val="40000"/>
            <a:lumOff val="60000"/>
          </a:schemeClr>
        </a:solidFill>
      </dgm:spPr>
      <dgm:t>
        <a:bodyPr/>
        <a:lstStyle/>
        <a:p>
          <a:r>
            <a:rPr lang="ru-RU" sz="1600" dirty="0">
              <a:solidFill>
                <a:schemeClr val="tx1"/>
              </a:solidFill>
            </a:rPr>
            <a:t>По происхождению</a:t>
          </a:r>
        </a:p>
      </dgm:t>
    </dgm:pt>
    <dgm:pt modelId="{761EF15C-AD71-455E-9B0B-76A69363ED8A}" type="parTrans" cxnId="{DE72F498-F2F9-4E4A-A13A-596F2961A9D0}">
      <dgm:prSet/>
      <dgm:spPr/>
      <dgm:t>
        <a:bodyPr/>
        <a:lstStyle/>
        <a:p>
          <a:endParaRPr lang="ru-RU"/>
        </a:p>
      </dgm:t>
    </dgm:pt>
    <dgm:pt modelId="{7AA95C0E-687C-4172-B100-026DDC5552EA}" type="sibTrans" cxnId="{DE72F498-F2F9-4E4A-A13A-596F2961A9D0}">
      <dgm:prSet/>
      <dgm:spPr/>
      <dgm:t>
        <a:bodyPr/>
        <a:lstStyle/>
        <a:p>
          <a:endParaRPr lang="ru-RU"/>
        </a:p>
      </dgm:t>
    </dgm:pt>
    <dgm:pt modelId="{6ABBB2E4-7485-48E9-AE3C-B4CCC25D3354}">
      <dgm:prSet phldrT="[Текст]" custT="1"/>
      <dgm:spPr/>
      <dgm:t>
        <a:bodyPr/>
        <a:lstStyle/>
        <a:p>
          <a:r>
            <a:rPr lang="ru-RU" sz="1400" dirty="0"/>
            <a:t>официальные</a:t>
          </a:r>
        </a:p>
      </dgm:t>
    </dgm:pt>
    <dgm:pt modelId="{B271A820-43EC-4755-93BD-26C2063E4005}" type="parTrans" cxnId="{B4D10ED6-322F-4E22-B880-AC8DDFEA6CBF}">
      <dgm:prSet/>
      <dgm:spPr/>
      <dgm:t>
        <a:bodyPr/>
        <a:lstStyle/>
        <a:p>
          <a:endParaRPr lang="ru-RU"/>
        </a:p>
      </dgm:t>
    </dgm:pt>
    <dgm:pt modelId="{1C16270C-9C95-4021-A820-A6E1BF9BB0D7}" type="sibTrans" cxnId="{B4D10ED6-322F-4E22-B880-AC8DDFEA6CBF}">
      <dgm:prSet/>
      <dgm:spPr/>
      <dgm:t>
        <a:bodyPr/>
        <a:lstStyle/>
        <a:p>
          <a:endParaRPr lang="ru-RU"/>
        </a:p>
      </dgm:t>
    </dgm:pt>
    <dgm:pt modelId="{F5FC2EEA-0D65-4D33-8C8C-A13567ABF761}">
      <dgm:prSet phldrT="[Текст]" custT="1"/>
      <dgm:spPr/>
      <dgm:t>
        <a:bodyPr/>
        <a:lstStyle/>
        <a:p>
          <a:r>
            <a:rPr lang="ru-RU" sz="1400" dirty="0"/>
            <a:t>личные</a:t>
          </a:r>
        </a:p>
      </dgm:t>
    </dgm:pt>
    <dgm:pt modelId="{4440EFA7-438E-4AC9-99E9-48299F0E3135}" type="parTrans" cxnId="{B5ABBF94-A9C3-48C5-A023-79FC171C1129}">
      <dgm:prSet/>
      <dgm:spPr/>
      <dgm:t>
        <a:bodyPr/>
        <a:lstStyle/>
        <a:p>
          <a:endParaRPr lang="ru-RU"/>
        </a:p>
      </dgm:t>
    </dgm:pt>
    <dgm:pt modelId="{4D8EFB76-360D-4DC5-9223-318C1B49136F}" type="sibTrans" cxnId="{B5ABBF94-A9C3-48C5-A023-79FC171C1129}">
      <dgm:prSet/>
      <dgm:spPr/>
      <dgm:t>
        <a:bodyPr/>
        <a:lstStyle/>
        <a:p>
          <a:endParaRPr lang="ru-RU"/>
        </a:p>
      </dgm:t>
    </dgm:pt>
    <dgm:pt modelId="{4BF7556B-BE9D-4AD2-A8EB-D3E77A535FDA}">
      <dgm:prSet phldrT="[Текст]" custT="1"/>
      <dgm:spPr>
        <a:solidFill>
          <a:schemeClr val="accent3">
            <a:lumMod val="40000"/>
            <a:lumOff val="60000"/>
          </a:schemeClr>
        </a:solidFill>
      </dgm:spPr>
      <dgm:t>
        <a:bodyPr/>
        <a:lstStyle/>
        <a:p>
          <a:r>
            <a:rPr lang="ru-RU" sz="1600" dirty="0">
              <a:solidFill>
                <a:schemeClr val="tx1"/>
              </a:solidFill>
            </a:rPr>
            <a:t>По месту составления</a:t>
          </a:r>
        </a:p>
      </dgm:t>
    </dgm:pt>
    <dgm:pt modelId="{8F409CF3-F1E9-4C60-A579-F34E8EB01E51}" type="parTrans" cxnId="{E5B0B055-3F7F-4166-A10A-D45F22866367}">
      <dgm:prSet/>
      <dgm:spPr/>
      <dgm:t>
        <a:bodyPr/>
        <a:lstStyle/>
        <a:p>
          <a:endParaRPr lang="ru-RU"/>
        </a:p>
      </dgm:t>
    </dgm:pt>
    <dgm:pt modelId="{BA6D958B-7791-4CC5-BCB0-6BDD6FADAEEB}" type="sibTrans" cxnId="{E5B0B055-3F7F-4166-A10A-D45F22866367}">
      <dgm:prSet/>
      <dgm:spPr/>
      <dgm:t>
        <a:bodyPr/>
        <a:lstStyle/>
        <a:p>
          <a:endParaRPr lang="ru-RU"/>
        </a:p>
      </dgm:t>
    </dgm:pt>
    <dgm:pt modelId="{A98FCA7C-761E-4B14-A513-652F6643D560}">
      <dgm:prSet phldrT="[Текст]" custT="1"/>
      <dgm:spPr/>
      <dgm:t>
        <a:bodyPr/>
        <a:lstStyle/>
        <a:p>
          <a:r>
            <a:rPr lang="ru-RU" sz="1600" dirty="0"/>
            <a:t>внутренние</a:t>
          </a:r>
        </a:p>
      </dgm:t>
    </dgm:pt>
    <dgm:pt modelId="{7261959F-0B0D-4517-9341-EE5C2165AD82}" type="parTrans" cxnId="{2ADEED90-A000-46D5-8BA7-DBC8C257E015}">
      <dgm:prSet/>
      <dgm:spPr/>
      <dgm:t>
        <a:bodyPr/>
        <a:lstStyle/>
        <a:p>
          <a:endParaRPr lang="ru-RU"/>
        </a:p>
      </dgm:t>
    </dgm:pt>
    <dgm:pt modelId="{419AF513-1017-40FB-ADCB-40EC65714FD2}" type="sibTrans" cxnId="{2ADEED90-A000-46D5-8BA7-DBC8C257E015}">
      <dgm:prSet/>
      <dgm:spPr/>
      <dgm:t>
        <a:bodyPr/>
        <a:lstStyle/>
        <a:p>
          <a:endParaRPr lang="ru-RU"/>
        </a:p>
      </dgm:t>
    </dgm:pt>
    <dgm:pt modelId="{283B3A1E-CA13-4993-AD74-24B59BD45A7D}">
      <dgm:prSet phldrT="[Текст]" custT="1"/>
      <dgm:spPr/>
      <dgm:t>
        <a:bodyPr/>
        <a:lstStyle/>
        <a:p>
          <a:r>
            <a:rPr lang="ru-RU" sz="1600" dirty="0"/>
            <a:t>внешние</a:t>
          </a:r>
        </a:p>
      </dgm:t>
    </dgm:pt>
    <dgm:pt modelId="{508E10F1-0E60-495E-A9D4-807E11133E18}" type="parTrans" cxnId="{8480FF23-BB14-4A26-B441-476E3803A13C}">
      <dgm:prSet/>
      <dgm:spPr/>
      <dgm:t>
        <a:bodyPr/>
        <a:lstStyle/>
        <a:p>
          <a:endParaRPr lang="ru-RU"/>
        </a:p>
      </dgm:t>
    </dgm:pt>
    <dgm:pt modelId="{97EBF15C-FF08-4B77-8B75-593B9773AE58}" type="sibTrans" cxnId="{8480FF23-BB14-4A26-B441-476E3803A13C}">
      <dgm:prSet/>
      <dgm:spPr/>
      <dgm:t>
        <a:bodyPr/>
        <a:lstStyle/>
        <a:p>
          <a:endParaRPr lang="ru-RU"/>
        </a:p>
      </dgm:t>
    </dgm:pt>
    <dgm:pt modelId="{92C2824F-F0AE-4F11-BAAC-C88C528B42FF}">
      <dgm:prSet phldrT="[Текст]" custT="1"/>
      <dgm:spPr/>
      <dgm:t>
        <a:bodyPr/>
        <a:lstStyle/>
        <a:p>
          <a:r>
            <a:rPr lang="ru-RU" sz="1200" dirty="0"/>
            <a:t>по бухгалтерскому учету и др.</a:t>
          </a:r>
        </a:p>
      </dgm:t>
    </dgm:pt>
    <dgm:pt modelId="{6A123887-4C44-4B5F-986C-CC25A9AFF7F7}" type="parTrans" cxnId="{DD2A79B5-0E89-45ED-80A9-54E1A25D775F}">
      <dgm:prSet/>
      <dgm:spPr/>
      <dgm:t>
        <a:bodyPr/>
        <a:lstStyle/>
        <a:p>
          <a:endParaRPr lang="ru-RU"/>
        </a:p>
      </dgm:t>
    </dgm:pt>
    <dgm:pt modelId="{F3D17DE3-868F-45B1-AB96-8686EECEAF09}" type="sibTrans" cxnId="{DD2A79B5-0E89-45ED-80A9-54E1A25D775F}">
      <dgm:prSet/>
      <dgm:spPr/>
      <dgm:t>
        <a:bodyPr/>
        <a:lstStyle/>
        <a:p>
          <a:endParaRPr lang="ru-RU"/>
        </a:p>
      </dgm:t>
    </dgm:pt>
    <dgm:pt modelId="{E20F207C-B9AB-492C-8366-3D7445A8E3AB}">
      <dgm:prSet phldrT="[Текст]" custT="1"/>
      <dgm:spPr>
        <a:solidFill>
          <a:schemeClr val="accent3">
            <a:lumMod val="40000"/>
            <a:lumOff val="60000"/>
          </a:schemeClr>
        </a:solidFill>
      </dgm:spPr>
      <dgm:t>
        <a:bodyPr/>
        <a:lstStyle/>
        <a:p>
          <a:r>
            <a:rPr lang="ru-RU" sz="1600" dirty="0">
              <a:solidFill>
                <a:schemeClr val="tx1"/>
              </a:solidFill>
            </a:rPr>
            <a:t>По содержанию</a:t>
          </a:r>
        </a:p>
      </dgm:t>
    </dgm:pt>
    <dgm:pt modelId="{FAE0FF59-BD54-4FA4-AB76-D5DA918818A7}" type="parTrans" cxnId="{61B29A6A-1C92-4967-B5FA-5C4CCB50B6C7}">
      <dgm:prSet/>
      <dgm:spPr/>
      <dgm:t>
        <a:bodyPr/>
        <a:lstStyle/>
        <a:p>
          <a:endParaRPr lang="ru-RU"/>
        </a:p>
      </dgm:t>
    </dgm:pt>
    <dgm:pt modelId="{33A0C191-323C-49E4-961E-8BB6CF8D774F}" type="sibTrans" cxnId="{61B29A6A-1C92-4967-B5FA-5C4CCB50B6C7}">
      <dgm:prSet/>
      <dgm:spPr/>
      <dgm:t>
        <a:bodyPr/>
        <a:lstStyle/>
        <a:p>
          <a:endParaRPr lang="ru-RU"/>
        </a:p>
      </dgm:t>
    </dgm:pt>
    <dgm:pt modelId="{B389B679-20E1-4698-9AD0-ED09A33FE5E9}">
      <dgm:prSet phldrT="[Текст]" custT="1"/>
      <dgm:spPr>
        <a:solidFill>
          <a:schemeClr val="accent3">
            <a:lumMod val="40000"/>
            <a:lumOff val="60000"/>
          </a:schemeClr>
        </a:solidFill>
      </dgm:spPr>
      <dgm:t>
        <a:bodyPr/>
        <a:lstStyle/>
        <a:p>
          <a:r>
            <a:rPr lang="ru-RU" sz="1600" dirty="0">
              <a:solidFill>
                <a:schemeClr val="tx1"/>
              </a:solidFill>
            </a:rPr>
            <a:t>По форме</a:t>
          </a:r>
        </a:p>
      </dgm:t>
    </dgm:pt>
    <dgm:pt modelId="{789EF8E5-D9C1-4EB1-966B-6AB7BD1D28B4}" type="parTrans" cxnId="{6794C073-90FD-42C6-ABED-120D9F43028F}">
      <dgm:prSet/>
      <dgm:spPr/>
      <dgm:t>
        <a:bodyPr/>
        <a:lstStyle/>
        <a:p>
          <a:endParaRPr lang="ru-RU"/>
        </a:p>
      </dgm:t>
    </dgm:pt>
    <dgm:pt modelId="{AB481311-B5C3-496E-A7D8-9DD7D21414A7}" type="sibTrans" cxnId="{6794C073-90FD-42C6-ABED-120D9F43028F}">
      <dgm:prSet/>
      <dgm:spPr/>
      <dgm:t>
        <a:bodyPr/>
        <a:lstStyle/>
        <a:p>
          <a:endParaRPr lang="ru-RU"/>
        </a:p>
      </dgm:t>
    </dgm:pt>
    <dgm:pt modelId="{A0EEA3E7-2BE1-47C1-A81B-EA7388909A38}">
      <dgm:prSet phldrT="[Текст]" custT="1"/>
      <dgm:spPr/>
      <dgm:t>
        <a:bodyPr/>
        <a:lstStyle/>
        <a:p>
          <a:r>
            <a:rPr lang="ru-RU" sz="1400" dirty="0"/>
            <a:t>простые</a:t>
          </a:r>
        </a:p>
      </dgm:t>
    </dgm:pt>
    <dgm:pt modelId="{ECE52918-39E4-491A-96BA-B6F4D4335048}" type="parTrans" cxnId="{DC70C877-7C6F-4A80-B323-90223E555212}">
      <dgm:prSet/>
      <dgm:spPr/>
      <dgm:t>
        <a:bodyPr/>
        <a:lstStyle/>
        <a:p>
          <a:endParaRPr lang="ru-RU"/>
        </a:p>
      </dgm:t>
    </dgm:pt>
    <dgm:pt modelId="{589DC4C5-3F31-43BC-B0FC-426936F13340}" type="sibTrans" cxnId="{DC70C877-7C6F-4A80-B323-90223E555212}">
      <dgm:prSet/>
      <dgm:spPr/>
      <dgm:t>
        <a:bodyPr/>
        <a:lstStyle/>
        <a:p>
          <a:endParaRPr lang="ru-RU"/>
        </a:p>
      </dgm:t>
    </dgm:pt>
    <dgm:pt modelId="{7C20D805-78AF-476C-B844-1BE72811E9C3}">
      <dgm:prSet phldrT="[Текст]" custT="1"/>
      <dgm:spPr/>
      <dgm:t>
        <a:bodyPr/>
        <a:lstStyle/>
        <a:p>
          <a:r>
            <a:rPr lang="ru-RU" sz="1400" dirty="0"/>
            <a:t>сложные</a:t>
          </a:r>
        </a:p>
      </dgm:t>
    </dgm:pt>
    <dgm:pt modelId="{F7A4BC7F-4909-4952-A20B-1A859FC742CB}" type="parTrans" cxnId="{A443F8D1-C7C3-45EE-BADE-433C60DC78DB}">
      <dgm:prSet/>
      <dgm:spPr/>
      <dgm:t>
        <a:bodyPr/>
        <a:lstStyle/>
        <a:p>
          <a:endParaRPr lang="ru-RU"/>
        </a:p>
      </dgm:t>
    </dgm:pt>
    <dgm:pt modelId="{E248C242-5704-458B-81D0-A41455569AAA}" type="sibTrans" cxnId="{A443F8D1-C7C3-45EE-BADE-433C60DC78DB}">
      <dgm:prSet/>
      <dgm:spPr/>
      <dgm:t>
        <a:bodyPr/>
        <a:lstStyle/>
        <a:p>
          <a:endParaRPr lang="ru-RU"/>
        </a:p>
      </dgm:t>
    </dgm:pt>
    <dgm:pt modelId="{98319E7A-BA23-4A44-BF78-21A526790DBB}">
      <dgm:prSet phldrT="[Текст]" custT="1"/>
      <dgm:spPr>
        <a:solidFill>
          <a:schemeClr val="accent3">
            <a:lumMod val="40000"/>
            <a:lumOff val="60000"/>
          </a:schemeClr>
        </a:solidFill>
      </dgm:spPr>
      <dgm:t>
        <a:bodyPr/>
        <a:lstStyle/>
        <a:p>
          <a:r>
            <a:rPr lang="ru-RU" sz="1600" dirty="0">
              <a:solidFill>
                <a:schemeClr val="tx1"/>
              </a:solidFill>
            </a:rPr>
            <a:t>По срокам исполнения</a:t>
          </a:r>
        </a:p>
      </dgm:t>
    </dgm:pt>
    <dgm:pt modelId="{28FDB974-FC82-4288-B767-860C6836F74E}" type="parTrans" cxnId="{D94FDA61-379D-4590-9AE0-908BA239CE0A}">
      <dgm:prSet/>
      <dgm:spPr/>
      <dgm:t>
        <a:bodyPr/>
        <a:lstStyle/>
        <a:p>
          <a:endParaRPr lang="ru-RU"/>
        </a:p>
      </dgm:t>
    </dgm:pt>
    <dgm:pt modelId="{832F2857-6B25-45F7-AE79-BF8411C977CF}" type="sibTrans" cxnId="{D94FDA61-379D-4590-9AE0-908BA239CE0A}">
      <dgm:prSet/>
      <dgm:spPr/>
      <dgm:t>
        <a:bodyPr/>
        <a:lstStyle/>
        <a:p>
          <a:endParaRPr lang="ru-RU"/>
        </a:p>
      </dgm:t>
    </dgm:pt>
    <dgm:pt modelId="{27D95035-BD8D-48DC-9F5D-3451C06419F2}">
      <dgm:prSet phldrT="[Текст]" custT="1"/>
      <dgm:spPr/>
      <dgm:t>
        <a:bodyPr/>
        <a:lstStyle/>
        <a:p>
          <a:r>
            <a:rPr lang="ru-RU" sz="1200" dirty="0"/>
            <a:t>индивидуальные</a:t>
          </a:r>
        </a:p>
      </dgm:t>
    </dgm:pt>
    <dgm:pt modelId="{A6FF1B8F-40DC-4E49-B74F-8629B8FB8179}" type="parTrans" cxnId="{4F8F3D00-7F03-43EB-BF81-9101E4F3B62B}">
      <dgm:prSet/>
      <dgm:spPr/>
      <dgm:t>
        <a:bodyPr/>
        <a:lstStyle/>
        <a:p>
          <a:endParaRPr lang="ru-RU"/>
        </a:p>
      </dgm:t>
    </dgm:pt>
    <dgm:pt modelId="{5BFADAEF-BA9A-480D-B245-4AA04D64D23E}" type="sibTrans" cxnId="{4F8F3D00-7F03-43EB-BF81-9101E4F3B62B}">
      <dgm:prSet/>
      <dgm:spPr/>
      <dgm:t>
        <a:bodyPr/>
        <a:lstStyle/>
        <a:p>
          <a:endParaRPr lang="ru-RU"/>
        </a:p>
      </dgm:t>
    </dgm:pt>
    <dgm:pt modelId="{4E404055-6637-4105-9E9B-B37FF441AEED}">
      <dgm:prSet phldrT="[Текст]" custT="1"/>
      <dgm:spPr/>
      <dgm:t>
        <a:bodyPr/>
        <a:lstStyle/>
        <a:p>
          <a:r>
            <a:rPr lang="ru-RU" sz="1200" dirty="0"/>
            <a:t>трафаретные</a:t>
          </a:r>
        </a:p>
      </dgm:t>
    </dgm:pt>
    <dgm:pt modelId="{7B8074CB-2E78-4131-B600-6600B2B785F4}" type="parTrans" cxnId="{3CB9378B-F48C-4E1D-B2BB-7E0D4245F248}">
      <dgm:prSet/>
      <dgm:spPr/>
      <dgm:t>
        <a:bodyPr/>
        <a:lstStyle/>
        <a:p>
          <a:endParaRPr lang="ru-RU"/>
        </a:p>
      </dgm:t>
    </dgm:pt>
    <dgm:pt modelId="{D0B38C17-6672-4F2D-A5C2-D452379E5674}" type="sibTrans" cxnId="{3CB9378B-F48C-4E1D-B2BB-7E0D4245F248}">
      <dgm:prSet/>
      <dgm:spPr/>
      <dgm:t>
        <a:bodyPr/>
        <a:lstStyle/>
        <a:p>
          <a:endParaRPr lang="ru-RU"/>
        </a:p>
      </dgm:t>
    </dgm:pt>
    <dgm:pt modelId="{5B806874-3853-412F-A71C-A2248DC7B7EF}">
      <dgm:prSet phldrT="[Текст]" custT="1"/>
      <dgm:spPr/>
      <dgm:t>
        <a:bodyPr/>
        <a:lstStyle/>
        <a:p>
          <a:r>
            <a:rPr lang="ru-RU" sz="1200" dirty="0"/>
            <a:t>типовые</a:t>
          </a:r>
        </a:p>
      </dgm:t>
    </dgm:pt>
    <dgm:pt modelId="{65C2ECC8-A686-4E75-9900-DED68A9D068B}" type="parTrans" cxnId="{BE662EED-DCF4-4A58-8BD0-7FF0E58C2691}">
      <dgm:prSet/>
      <dgm:spPr/>
      <dgm:t>
        <a:bodyPr/>
        <a:lstStyle/>
        <a:p>
          <a:endParaRPr lang="ru-RU"/>
        </a:p>
      </dgm:t>
    </dgm:pt>
    <dgm:pt modelId="{BD0BE927-E7C3-4615-8313-24B25AF40668}" type="sibTrans" cxnId="{BE662EED-DCF4-4A58-8BD0-7FF0E58C2691}">
      <dgm:prSet/>
      <dgm:spPr/>
      <dgm:t>
        <a:bodyPr/>
        <a:lstStyle/>
        <a:p>
          <a:endParaRPr lang="ru-RU"/>
        </a:p>
      </dgm:t>
    </dgm:pt>
    <dgm:pt modelId="{0212AF33-2A63-476A-9066-1930CB6A0FFA}">
      <dgm:prSet phldrT="[Текст]" custT="1"/>
      <dgm:spPr>
        <a:solidFill>
          <a:schemeClr val="accent3">
            <a:lumMod val="40000"/>
            <a:lumOff val="60000"/>
          </a:schemeClr>
        </a:solidFill>
      </dgm:spPr>
      <dgm:t>
        <a:bodyPr/>
        <a:lstStyle/>
        <a:p>
          <a:r>
            <a:rPr lang="ru-RU" sz="1600" dirty="0">
              <a:solidFill>
                <a:schemeClr val="tx1"/>
              </a:solidFill>
            </a:rPr>
            <a:t>По юридической силе</a:t>
          </a:r>
        </a:p>
      </dgm:t>
    </dgm:pt>
    <dgm:pt modelId="{D13F7D4C-4154-42F9-A0AB-91F29E62B9F0}" type="parTrans" cxnId="{47EDBDE4-A49D-460D-BE9C-671CE2D32E28}">
      <dgm:prSet/>
      <dgm:spPr/>
      <dgm:t>
        <a:bodyPr/>
        <a:lstStyle/>
        <a:p>
          <a:endParaRPr lang="ru-RU"/>
        </a:p>
      </dgm:t>
    </dgm:pt>
    <dgm:pt modelId="{1DD94D19-F176-43EA-8A59-2BD1E11887C4}" type="sibTrans" cxnId="{47EDBDE4-A49D-460D-BE9C-671CE2D32E28}">
      <dgm:prSet/>
      <dgm:spPr/>
      <dgm:t>
        <a:bodyPr/>
        <a:lstStyle/>
        <a:p>
          <a:endParaRPr lang="ru-RU"/>
        </a:p>
      </dgm:t>
    </dgm:pt>
    <dgm:pt modelId="{B1DC2C8A-D739-453D-AEAA-AC30AF8ED7CA}">
      <dgm:prSet phldrT="[Текст]" custT="1"/>
      <dgm:spPr/>
      <dgm:t>
        <a:bodyPr/>
        <a:lstStyle/>
        <a:p>
          <a:r>
            <a:rPr lang="ru-RU" sz="1400" dirty="0"/>
            <a:t>срочные</a:t>
          </a:r>
        </a:p>
      </dgm:t>
    </dgm:pt>
    <dgm:pt modelId="{1B61E7C3-ADF9-4F4C-B4F6-2B434641A305}" type="parTrans" cxnId="{85C916E3-5847-4F6C-8D43-F45A549A775E}">
      <dgm:prSet/>
      <dgm:spPr/>
      <dgm:t>
        <a:bodyPr/>
        <a:lstStyle/>
        <a:p>
          <a:endParaRPr lang="ru-RU"/>
        </a:p>
      </dgm:t>
    </dgm:pt>
    <dgm:pt modelId="{848BC57E-7043-4AFD-9076-EB6689C3DDFE}" type="sibTrans" cxnId="{85C916E3-5847-4F6C-8D43-F45A549A775E}">
      <dgm:prSet/>
      <dgm:spPr/>
      <dgm:t>
        <a:bodyPr/>
        <a:lstStyle/>
        <a:p>
          <a:endParaRPr lang="ru-RU"/>
        </a:p>
      </dgm:t>
    </dgm:pt>
    <dgm:pt modelId="{8B249130-F5B7-411F-87E9-B7143E323A7B}">
      <dgm:prSet phldrT="[Текст]" custT="1"/>
      <dgm:spPr>
        <a:solidFill>
          <a:schemeClr val="accent3">
            <a:lumMod val="40000"/>
            <a:lumOff val="60000"/>
          </a:schemeClr>
        </a:solidFill>
      </dgm:spPr>
      <dgm:t>
        <a:bodyPr/>
        <a:lstStyle/>
        <a:p>
          <a:r>
            <a:rPr lang="ru-RU" sz="1600" dirty="0">
              <a:solidFill>
                <a:schemeClr val="tx1"/>
              </a:solidFill>
            </a:rPr>
            <a:t>По средствам фиксации</a:t>
          </a:r>
        </a:p>
      </dgm:t>
    </dgm:pt>
    <dgm:pt modelId="{BD530757-DF5D-46D5-A66A-F6CFDB9594ED}" type="parTrans" cxnId="{1245BD8B-4F03-48CE-A9A9-A3C64558F425}">
      <dgm:prSet/>
      <dgm:spPr/>
      <dgm:t>
        <a:bodyPr/>
        <a:lstStyle/>
        <a:p>
          <a:endParaRPr lang="ru-RU"/>
        </a:p>
      </dgm:t>
    </dgm:pt>
    <dgm:pt modelId="{09E7E254-BB9E-422A-BF88-DF70AE566619}" type="sibTrans" cxnId="{1245BD8B-4F03-48CE-A9A9-A3C64558F425}">
      <dgm:prSet/>
      <dgm:spPr/>
      <dgm:t>
        <a:bodyPr/>
        <a:lstStyle/>
        <a:p>
          <a:endParaRPr lang="ru-RU"/>
        </a:p>
      </dgm:t>
    </dgm:pt>
    <dgm:pt modelId="{F0B093C9-9B6E-4245-9B24-8223FCEAF361}">
      <dgm:prSet phldrT="[Текст]" custT="1"/>
      <dgm:spPr>
        <a:solidFill>
          <a:schemeClr val="accent3">
            <a:lumMod val="40000"/>
            <a:lumOff val="60000"/>
          </a:schemeClr>
        </a:solidFill>
      </dgm:spPr>
      <dgm:t>
        <a:bodyPr/>
        <a:lstStyle/>
        <a:p>
          <a:r>
            <a:rPr lang="ru-RU" sz="1600" dirty="0">
              <a:solidFill>
                <a:schemeClr val="tx1"/>
              </a:solidFill>
            </a:rPr>
            <a:t>По назначению</a:t>
          </a:r>
        </a:p>
      </dgm:t>
    </dgm:pt>
    <dgm:pt modelId="{030409BF-D4F8-4AC5-8F47-392BECC68150}" type="parTrans" cxnId="{E03E869E-1F58-4E40-9011-429E852B2F45}">
      <dgm:prSet/>
      <dgm:spPr/>
      <dgm:t>
        <a:bodyPr/>
        <a:lstStyle/>
        <a:p>
          <a:endParaRPr lang="ru-RU"/>
        </a:p>
      </dgm:t>
    </dgm:pt>
    <dgm:pt modelId="{A57985F9-F3EE-4A2E-9B14-4BA5C609F9A8}" type="sibTrans" cxnId="{E03E869E-1F58-4E40-9011-429E852B2F45}">
      <dgm:prSet/>
      <dgm:spPr/>
      <dgm:t>
        <a:bodyPr/>
        <a:lstStyle/>
        <a:p>
          <a:endParaRPr lang="ru-RU"/>
        </a:p>
      </dgm:t>
    </dgm:pt>
    <dgm:pt modelId="{57DDD09A-0F28-4057-BC4E-E071EA1BDDF0}">
      <dgm:prSet phldrT="[Текст]" custT="1"/>
      <dgm:spPr>
        <a:solidFill>
          <a:schemeClr val="accent3">
            <a:lumMod val="40000"/>
            <a:lumOff val="60000"/>
          </a:schemeClr>
        </a:solidFill>
      </dgm:spPr>
      <dgm:t>
        <a:bodyPr/>
        <a:lstStyle/>
        <a:p>
          <a:r>
            <a:rPr lang="ru-RU" sz="1600" dirty="0">
              <a:solidFill>
                <a:schemeClr val="tx1"/>
              </a:solidFill>
            </a:rPr>
            <a:t>По степени гласности</a:t>
          </a:r>
        </a:p>
      </dgm:t>
    </dgm:pt>
    <dgm:pt modelId="{C37E7C7A-1414-440B-BCE0-B92E4AD68668}" type="parTrans" cxnId="{EE76B7E7-A630-40AA-8779-BEF68CA82869}">
      <dgm:prSet/>
      <dgm:spPr/>
      <dgm:t>
        <a:bodyPr/>
        <a:lstStyle/>
        <a:p>
          <a:endParaRPr lang="ru-RU"/>
        </a:p>
      </dgm:t>
    </dgm:pt>
    <dgm:pt modelId="{1833F918-4A4A-4127-BABE-2A67048C02D7}" type="sibTrans" cxnId="{EE76B7E7-A630-40AA-8779-BEF68CA82869}">
      <dgm:prSet/>
      <dgm:spPr/>
      <dgm:t>
        <a:bodyPr/>
        <a:lstStyle/>
        <a:p>
          <a:endParaRPr lang="ru-RU"/>
        </a:p>
      </dgm:t>
    </dgm:pt>
    <dgm:pt modelId="{954AFF0A-5618-45FA-8823-9B9EE3A62EF1}">
      <dgm:prSet phldrT="[Текст]" custT="1"/>
      <dgm:spPr/>
      <dgm:t>
        <a:bodyPr/>
        <a:lstStyle/>
        <a:p>
          <a:r>
            <a:rPr lang="ru-RU" sz="1400" dirty="0"/>
            <a:t>несрочные</a:t>
          </a:r>
        </a:p>
      </dgm:t>
    </dgm:pt>
    <dgm:pt modelId="{80BAB50D-D750-4B5D-9F94-AF526AE012C0}" type="parTrans" cxnId="{EDCAB45C-80EB-4E98-9DB0-53EC08DEF731}">
      <dgm:prSet/>
      <dgm:spPr/>
      <dgm:t>
        <a:bodyPr/>
        <a:lstStyle/>
        <a:p>
          <a:endParaRPr lang="ru-RU"/>
        </a:p>
      </dgm:t>
    </dgm:pt>
    <dgm:pt modelId="{7B70E66A-E6A1-494A-BBF3-8D8CB1326AC3}" type="sibTrans" cxnId="{EDCAB45C-80EB-4E98-9DB0-53EC08DEF731}">
      <dgm:prSet/>
      <dgm:spPr/>
      <dgm:t>
        <a:bodyPr/>
        <a:lstStyle/>
        <a:p>
          <a:endParaRPr lang="ru-RU"/>
        </a:p>
      </dgm:t>
    </dgm:pt>
    <dgm:pt modelId="{2418EFA3-649B-47C1-946D-E881BD8DFAE3}">
      <dgm:prSet phldrT="[Текст]" custT="1"/>
      <dgm:spPr/>
      <dgm:t>
        <a:bodyPr/>
        <a:lstStyle/>
        <a:p>
          <a:r>
            <a:rPr lang="ru-RU" sz="1200" dirty="0"/>
            <a:t>письменные</a:t>
          </a:r>
        </a:p>
      </dgm:t>
    </dgm:pt>
    <dgm:pt modelId="{FB9D2EDD-A6EE-45C0-8681-B4CBC4774EF5}" type="parTrans" cxnId="{D5D7AFDC-CE1D-446C-A4FC-CF7D5108C88D}">
      <dgm:prSet/>
      <dgm:spPr/>
      <dgm:t>
        <a:bodyPr/>
        <a:lstStyle/>
        <a:p>
          <a:endParaRPr lang="ru-RU"/>
        </a:p>
      </dgm:t>
    </dgm:pt>
    <dgm:pt modelId="{9DC86582-DD13-48A1-A919-2828E1C609A5}" type="sibTrans" cxnId="{D5D7AFDC-CE1D-446C-A4FC-CF7D5108C88D}">
      <dgm:prSet/>
      <dgm:spPr/>
      <dgm:t>
        <a:bodyPr/>
        <a:lstStyle/>
        <a:p>
          <a:endParaRPr lang="ru-RU"/>
        </a:p>
      </dgm:t>
    </dgm:pt>
    <dgm:pt modelId="{9BFD16C9-D269-4099-B22E-97B99EFF6203}">
      <dgm:prSet phldrT="[Текст]" custT="1"/>
      <dgm:spPr/>
      <dgm:t>
        <a:bodyPr/>
        <a:lstStyle/>
        <a:p>
          <a:r>
            <a:rPr lang="ru-RU" sz="1200" dirty="0"/>
            <a:t>графические</a:t>
          </a:r>
        </a:p>
      </dgm:t>
    </dgm:pt>
    <dgm:pt modelId="{E681327F-7370-4800-95D3-B40C966E0ABA}" type="parTrans" cxnId="{5C031364-F6F2-43DD-B036-ECFB0B64056D}">
      <dgm:prSet/>
      <dgm:spPr/>
      <dgm:t>
        <a:bodyPr/>
        <a:lstStyle/>
        <a:p>
          <a:endParaRPr lang="ru-RU"/>
        </a:p>
      </dgm:t>
    </dgm:pt>
    <dgm:pt modelId="{9EB4CEF5-36BE-42C7-B45D-E49E5307CB46}" type="sibTrans" cxnId="{5C031364-F6F2-43DD-B036-ECFB0B64056D}">
      <dgm:prSet/>
      <dgm:spPr/>
      <dgm:t>
        <a:bodyPr/>
        <a:lstStyle/>
        <a:p>
          <a:endParaRPr lang="ru-RU"/>
        </a:p>
      </dgm:t>
    </dgm:pt>
    <dgm:pt modelId="{64D37A96-84D7-4379-B749-AA8C06ECE253}">
      <dgm:prSet phldrT="[Текст]" custT="1"/>
      <dgm:spPr/>
      <dgm:t>
        <a:bodyPr/>
        <a:lstStyle/>
        <a:p>
          <a:r>
            <a:rPr lang="ru-RU" sz="1200" dirty="0"/>
            <a:t>фото- и кинодокументы</a:t>
          </a:r>
        </a:p>
      </dgm:t>
    </dgm:pt>
    <dgm:pt modelId="{86D813F2-8122-4CE2-A195-71A0E5F0C8E4}" type="parTrans" cxnId="{BCFA9EA2-7D72-4EAE-83A3-215930A0B2F0}">
      <dgm:prSet/>
      <dgm:spPr/>
      <dgm:t>
        <a:bodyPr/>
        <a:lstStyle/>
        <a:p>
          <a:endParaRPr lang="ru-RU"/>
        </a:p>
      </dgm:t>
    </dgm:pt>
    <dgm:pt modelId="{868514D4-65C7-4450-8092-85DA78808A16}" type="sibTrans" cxnId="{BCFA9EA2-7D72-4EAE-83A3-215930A0B2F0}">
      <dgm:prSet/>
      <dgm:spPr/>
      <dgm:t>
        <a:bodyPr/>
        <a:lstStyle/>
        <a:p>
          <a:endParaRPr lang="ru-RU"/>
        </a:p>
      </dgm:t>
    </dgm:pt>
    <dgm:pt modelId="{85E1988D-72F4-461D-8351-E65085603739}">
      <dgm:prSet phldrT="[Текст]" custT="1"/>
      <dgm:spPr/>
      <dgm:t>
        <a:bodyPr/>
        <a:lstStyle/>
        <a:p>
          <a:r>
            <a:rPr lang="ru-RU" sz="1200" dirty="0"/>
            <a:t>подлинники</a:t>
          </a:r>
        </a:p>
      </dgm:t>
    </dgm:pt>
    <dgm:pt modelId="{852E1B0E-B33F-4535-9729-AD226AF9ABF0}" type="parTrans" cxnId="{378B63D1-6201-4EDC-8223-0F96C680BFC5}">
      <dgm:prSet/>
      <dgm:spPr/>
      <dgm:t>
        <a:bodyPr/>
        <a:lstStyle/>
        <a:p>
          <a:endParaRPr lang="ru-RU"/>
        </a:p>
      </dgm:t>
    </dgm:pt>
    <dgm:pt modelId="{559945BF-0236-4F15-BB52-7ADDBFDF3707}" type="sibTrans" cxnId="{378B63D1-6201-4EDC-8223-0F96C680BFC5}">
      <dgm:prSet/>
      <dgm:spPr/>
      <dgm:t>
        <a:bodyPr/>
        <a:lstStyle/>
        <a:p>
          <a:endParaRPr lang="ru-RU"/>
        </a:p>
      </dgm:t>
    </dgm:pt>
    <dgm:pt modelId="{920BE794-347C-414B-9F9A-CB30D6563CF8}">
      <dgm:prSet phldrT="[Текст]" custT="1"/>
      <dgm:spPr/>
      <dgm:t>
        <a:bodyPr/>
        <a:lstStyle/>
        <a:p>
          <a:r>
            <a:rPr lang="ru-RU" sz="1200" dirty="0"/>
            <a:t>копии</a:t>
          </a:r>
        </a:p>
      </dgm:t>
    </dgm:pt>
    <dgm:pt modelId="{68456144-878A-4884-936A-D0DC77ED25FA}" type="parTrans" cxnId="{2F91B72E-D0A2-4676-BDF9-0AFB02431412}">
      <dgm:prSet/>
      <dgm:spPr/>
      <dgm:t>
        <a:bodyPr/>
        <a:lstStyle/>
        <a:p>
          <a:endParaRPr lang="ru-RU"/>
        </a:p>
      </dgm:t>
    </dgm:pt>
    <dgm:pt modelId="{CF372C6F-7133-4040-B5DE-E09EB6AAEFB9}" type="sibTrans" cxnId="{2F91B72E-D0A2-4676-BDF9-0AFB02431412}">
      <dgm:prSet/>
      <dgm:spPr/>
      <dgm:t>
        <a:bodyPr/>
        <a:lstStyle/>
        <a:p>
          <a:endParaRPr lang="ru-RU"/>
        </a:p>
      </dgm:t>
    </dgm:pt>
    <dgm:pt modelId="{21DE4379-9E14-4F17-B7B6-BEEF5E5E0B1E}">
      <dgm:prSet phldrT="[Текст]" custT="1"/>
      <dgm:spPr/>
      <dgm:t>
        <a:bodyPr/>
        <a:lstStyle/>
        <a:p>
          <a:r>
            <a:rPr lang="ru-RU" sz="1200" dirty="0"/>
            <a:t>выписки</a:t>
          </a:r>
        </a:p>
      </dgm:t>
    </dgm:pt>
    <dgm:pt modelId="{616B1D6B-FAD5-4B06-97DF-8A197EB8E74B}" type="parTrans" cxnId="{941B196E-F051-4E7E-BCFF-2132C666D6CD}">
      <dgm:prSet/>
      <dgm:spPr/>
      <dgm:t>
        <a:bodyPr/>
        <a:lstStyle/>
        <a:p>
          <a:endParaRPr lang="ru-RU"/>
        </a:p>
      </dgm:t>
    </dgm:pt>
    <dgm:pt modelId="{AAE519D9-7BE7-488E-9B5E-7E08E10513AB}" type="sibTrans" cxnId="{941B196E-F051-4E7E-BCFF-2132C666D6CD}">
      <dgm:prSet/>
      <dgm:spPr/>
      <dgm:t>
        <a:bodyPr/>
        <a:lstStyle/>
        <a:p>
          <a:endParaRPr lang="ru-RU"/>
        </a:p>
      </dgm:t>
    </dgm:pt>
    <dgm:pt modelId="{C19CC921-6C91-4184-90AF-047EA83F80F3}">
      <dgm:prSet phldrT="[Текст]" custT="1"/>
      <dgm:spPr/>
      <dgm:t>
        <a:bodyPr/>
        <a:lstStyle/>
        <a:p>
          <a:r>
            <a:rPr lang="ru-RU" sz="1200" dirty="0"/>
            <a:t>дубликаты</a:t>
          </a:r>
        </a:p>
      </dgm:t>
    </dgm:pt>
    <dgm:pt modelId="{852FE4B8-D1E6-4F8F-A0ED-BC377A75560E}" type="parTrans" cxnId="{7ACFD23B-3FCF-41C6-8BF0-70B89B345FD5}">
      <dgm:prSet/>
      <dgm:spPr/>
      <dgm:t>
        <a:bodyPr/>
        <a:lstStyle/>
        <a:p>
          <a:endParaRPr lang="ru-RU"/>
        </a:p>
      </dgm:t>
    </dgm:pt>
    <dgm:pt modelId="{73D92E25-AD99-4F11-9455-71C9D5F9CC55}" type="sibTrans" cxnId="{7ACFD23B-3FCF-41C6-8BF0-70B89B345FD5}">
      <dgm:prSet/>
      <dgm:spPr/>
      <dgm:t>
        <a:bodyPr/>
        <a:lstStyle/>
        <a:p>
          <a:endParaRPr lang="ru-RU"/>
        </a:p>
      </dgm:t>
    </dgm:pt>
    <dgm:pt modelId="{E76C3FB9-D1F7-483A-A263-CE54AE5B2CA0}">
      <dgm:prSet phldrT="[Текст]" custT="1"/>
      <dgm:spPr/>
      <dgm:t>
        <a:bodyPr/>
        <a:lstStyle/>
        <a:p>
          <a:r>
            <a:rPr lang="ru-RU" sz="1200" dirty="0"/>
            <a:t>обычные</a:t>
          </a:r>
        </a:p>
      </dgm:t>
    </dgm:pt>
    <dgm:pt modelId="{211ED2C8-F2D8-4795-B941-CE68E52F1838}" type="parTrans" cxnId="{C1EE8F68-E386-49E9-BC9F-AC7DF868A332}">
      <dgm:prSet/>
      <dgm:spPr/>
      <dgm:t>
        <a:bodyPr/>
        <a:lstStyle/>
        <a:p>
          <a:endParaRPr lang="ru-RU"/>
        </a:p>
      </dgm:t>
    </dgm:pt>
    <dgm:pt modelId="{C07E5948-5302-4AF6-836E-EFC962C646C1}" type="sibTrans" cxnId="{C1EE8F68-E386-49E9-BC9F-AC7DF868A332}">
      <dgm:prSet/>
      <dgm:spPr/>
      <dgm:t>
        <a:bodyPr/>
        <a:lstStyle/>
        <a:p>
          <a:endParaRPr lang="ru-RU"/>
        </a:p>
      </dgm:t>
    </dgm:pt>
    <dgm:pt modelId="{12B3AAA8-20E9-4396-918D-D05418E97107}">
      <dgm:prSet phldrT="[Текст]" custT="1"/>
      <dgm:spPr/>
      <dgm:t>
        <a:bodyPr/>
        <a:lstStyle/>
        <a:p>
          <a:r>
            <a:rPr lang="ru-RU" sz="1200" dirty="0"/>
            <a:t>секретные</a:t>
          </a:r>
        </a:p>
      </dgm:t>
    </dgm:pt>
    <dgm:pt modelId="{C4BB4FE4-40D9-4894-AED8-F551B85F2659}" type="parTrans" cxnId="{344571B8-3A4D-46F5-BC4D-7CC470E4A52D}">
      <dgm:prSet/>
      <dgm:spPr/>
      <dgm:t>
        <a:bodyPr/>
        <a:lstStyle/>
        <a:p>
          <a:endParaRPr lang="ru-RU"/>
        </a:p>
      </dgm:t>
    </dgm:pt>
    <dgm:pt modelId="{DC404862-71B7-45CD-A90C-87E77BCC2C85}" type="sibTrans" cxnId="{344571B8-3A4D-46F5-BC4D-7CC470E4A52D}">
      <dgm:prSet/>
      <dgm:spPr/>
      <dgm:t>
        <a:bodyPr/>
        <a:lstStyle/>
        <a:p>
          <a:endParaRPr lang="ru-RU"/>
        </a:p>
      </dgm:t>
    </dgm:pt>
    <dgm:pt modelId="{34AC26FD-D8FF-4EB6-B501-689DB1D053EE}">
      <dgm:prSet phldrT="[Текст]" custT="1"/>
      <dgm:spPr/>
      <dgm:t>
        <a:bodyPr/>
        <a:lstStyle/>
        <a:p>
          <a:r>
            <a:rPr lang="ru-RU" sz="1200" dirty="0"/>
            <a:t>для служебного пользования</a:t>
          </a:r>
        </a:p>
      </dgm:t>
    </dgm:pt>
    <dgm:pt modelId="{A3FC78E7-E402-4A50-83CE-DDCDDD941B4E}" type="parTrans" cxnId="{A6408140-74CE-4802-BFC6-1ADDA965D9C9}">
      <dgm:prSet/>
      <dgm:spPr/>
      <dgm:t>
        <a:bodyPr/>
        <a:lstStyle/>
        <a:p>
          <a:endParaRPr lang="ru-RU"/>
        </a:p>
      </dgm:t>
    </dgm:pt>
    <dgm:pt modelId="{AE9148BC-8F8A-4789-8719-589E956E3412}" type="sibTrans" cxnId="{A6408140-74CE-4802-BFC6-1ADDA965D9C9}">
      <dgm:prSet/>
      <dgm:spPr/>
      <dgm:t>
        <a:bodyPr/>
        <a:lstStyle/>
        <a:p>
          <a:endParaRPr lang="ru-RU"/>
        </a:p>
      </dgm:t>
    </dgm:pt>
    <dgm:pt modelId="{984DC457-C7EA-4240-A8B5-F210F36E609B}">
      <dgm:prSet phldrT="[Текст]" custT="1"/>
      <dgm:spPr/>
      <dgm:t>
        <a:bodyPr/>
        <a:lstStyle/>
        <a:p>
          <a:r>
            <a:rPr lang="ru-RU" sz="1200" dirty="0"/>
            <a:t>подлинные: действительные и недействительные</a:t>
          </a:r>
        </a:p>
      </dgm:t>
    </dgm:pt>
    <dgm:pt modelId="{6E16DACB-FE31-49CC-9167-13156DBF2899}" type="parTrans" cxnId="{9AFD39D8-A413-4062-9899-9BF7035B14EF}">
      <dgm:prSet/>
      <dgm:spPr/>
      <dgm:t>
        <a:bodyPr/>
        <a:lstStyle/>
        <a:p>
          <a:endParaRPr lang="ru-RU"/>
        </a:p>
      </dgm:t>
    </dgm:pt>
    <dgm:pt modelId="{45BA896E-3224-4C8D-8978-021F7C841F2D}" type="sibTrans" cxnId="{9AFD39D8-A413-4062-9899-9BF7035B14EF}">
      <dgm:prSet/>
      <dgm:spPr/>
      <dgm:t>
        <a:bodyPr/>
        <a:lstStyle/>
        <a:p>
          <a:endParaRPr lang="ru-RU"/>
        </a:p>
      </dgm:t>
    </dgm:pt>
    <dgm:pt modelId="{6E959627-4C64-46E4-845C-20766F402703}">
      <dgm:prSet phldrT="[Текст]" custT="1"/>
      <dgm:spPr/>
      <dgm:t>
        <a:bodyPr/>
        <a:lstStyle/>
        <a:p>
          <a:r>
            <a:rPr lang="ru-RU" sz="1200" dirty="0"/>
            <a:t>подложные</a:t>
          </a:r>
        </a:p>
      </dgm:t>
    </dgm:pt>
    <dgm:pt modelId="{1D55EA46-5389-40BF-9A97-122122128B2C}" type="parTrans" cxnId="{FAB3C6B5-EC54-476C-B2D9-A9D3A2F514A0}">
      <dgm:prSet/>
      <dgm:spPr/>
      <dgm:t>
        <a:bodyPr/>
        <a:lstStyle/>
        <a:p>
          <a:endParaRPr lang="ru-RU"/>
        </a:p>
      </dgm:t>
    </dgm:pt>
    <dgm:pt modelId="{B7ADAB18-3D13-4814-93AC-B4B3DFE7F202}" type="sibTrans" cxnId="{FAB3C6B5-EC54-476C-B2D9-A9D3A2F514A0}">
      <dgm:prSet/>
      <dgm:spPr/>
      <dgm:t>
        <a:bodyPr/>
        <a:lstStyle/>
        <a:p>
          <a:endParaRPr lang="ru-RU"/>
        </a:p>
      </dgm:t>
    </dgm:pt>
    <dgm:pt modelId="{880C9234-7457-4D2E-8A2A-32D26CFBFCA0}" type="pres">
      <dgm:prSet presAssocID="{0565DDE6-60E7-4D15-8164-DAB4A13A5E37}" presName="Name0" presStyleCnt="0">
        <dgm:presLayoutVars>
          <dgm:dir/>
          <dgm:animLvl val="lvl"/>
          <dgm:resizeHandles val="exact"/>
        </dgm:presLayoutVars>
      </dgm:prSet>
      <dgm:spPr/>
    </dgm:pt>
    <dgm:pt modelId="{6269A04D-11B8-4854-8CAD-B47D823C9CC7}" type="pres">
      <dgm:prSet presAssocID="{DD0C1FFB-45DD-48F8-8219-C564444A2ABD}" presName="linNode" presStyleCnt="0"/>
      <dgm:spPr/>
    </dgm:pt>
    <dgm:pt modelId="{FA1BBB65-B53A-4B38-A94B-8EB0CEAB818D}" type="pres">
      <dgm:prSet presAssocID="{DD0C1FFB-45DD-48F8-8219-C564444A2ABD}" presName="parentText" presStyleLbl="node1" presStyleIdx="0" presStyleCnt="10">
        <dgm:presLayoutVars>
          <dgm:chMax val="1"/>
          <dgm:bulletEnabled val="1"/>
        </dgm:presLayoutVars>
      </dgm:prSet>
      <dgm:spPr/>
    </dgm:pt>
    <dgm:pt modelId="{F0CD3335-589E-41B1-A5C2-CFB3F72ED223}" type="pres">
      <dgm:prSet presAssocID="{DD0C1FFB-45DD-48F8-8219-C564444A2ABD}" presName="descendantText" presStyleLbl="alignAccFollowNode1" presStyleIdx="0" presStyleCnt="10">
        <dgm:presLayoutVars>
          <dgm:bulletEnabled val="1"/>
        </dgm:presLayoutVars>
      </dgm:prSet>
      <dgm:spPr/>
    </dgm:pt>
    <dgm:pt modelId="{5E57028E-A7FC-428C-94C5-004A3BD0438D}" type="pres">
      <dgm:prSet presAssocID="{6D29AA39-037A-4CE0-95AE-305FD9EF02D4}" presName="sp" presStyleCnt="0"/>
      <dgm:spPr/>
    </dgm:pt>
    <dgm:pt modelId="{E7C8A664-8FD4-451C-B87C-7AFAB37BA05C}" type="pres">
      <dgm:prSet presAssocID="{8E2BE14A-658A-4442-8776-F9FEAF315C9F}" presName="linNode" presStyleCnt="0"/>
      <dgm:spPr/>
    </dgm:pt>
    <dgm:pt modelId="{4F145D29-CD26-405A-ACB3-C1678BE9144F}" type="pres">
      <dgm:prSet presAssocID="{8E2BE14A-658A-4442-8776-F9FEAF315C9F}" presName="parentText" presStyleLbl="node1" presStyleIdx="1" presStyleCnt="10">
        <dgm:presLayoutVars>
          <dgm:chMax val="1"/>
          <dgm:bulletEnabled val="1"/>
        </dgm:presLayoutVars>
      </dgm:prSet>
      <dgm:spPr/>
    </dgm:pt>
    <dgm:pt modelId="{8884D80F-4803-401F-B0B0-2CF52DD34328}" type="pres">
      <dgm:prSet presAssocID="{8E2BE14A-658A-4442-8776-F9FEAF315C9F}" presName="descendantText" presStyleLbl="alignAccFollowNode1" presStyleIdx="1" presStyleCnt="10">
        <dgm:presLayoutVars>
          <dgm:bulletEnabled val="1"/>
        </dgm:presLayoutVars>
      </dgm:prSet>
      <dgm:spPr/>
    </dgm:pt>
    <dgm:pt modelId="{32A06110-696B-4436-ADCC-55F073627947}" type="pres">
      <dgm:prSet presAssocID="{7AA95C0E-687C-4172-B100-026DDC5552EA}" presName="sp" presStyleCnt="0"/>
      <dgm:spPr/>
    </dgm:pt>
    <dgm:pt modelId="{FDF28828-C922-48E5-A54B-A7045302DDA9}" type="pres">
      <dgm:prSet presAssocID="{4BF7556B-BE9D-4AD2-A8EB-D3E77A535FDA}" presName="linNode" presStyleCnt="0"/>
      <dgm:spPr/>
    </dgm:pt>
    <dgm:pt modelId="{3D8DD814-4A1C-49FC-AC3A-73696AAF7934}" type="pres">
      <dgm:prSet presAssocID="{4BF7556B-BE9D-4AD2-A8EB-D3E77A535FDA}" presName="parentText" presStyleLbl="node1" presStyleIdx="2" presStyleCnt="10">
        <dgm:presLayoutVars>
          <dgm:chMax val="1"/>
          <dgm:bulletEnabled val="1"/>
        </dgm:presLayoutVars>
      </dgm:prSet>
      <dgm:spPr/>
    </dgm:pt>
    <dgm:pt modelId="{18599C2D-6F2A-44DE-A38D-D77641F4F6C9}" type="pres">
      <dgm:prSet presAssocID="{4BF7556B-BE9D-4AD2-A8EB-D3E77A535FDA}" presName="descendantText" presStyleLbl="alignAccFollowNode1" presStyleIdx="2" presStyleCnt="10">
        <dgm:presLayoutVars>
          <dgm:bulletEnabled val="1"/>
        </dgm:presLayoutVars>
      </dgm:prSet>
      <dgm:spPr/>
    </dgm:pt>
    <dgm:pt modelId="{F852E9A7-3040-4C58-825B-2D41E97A116E}" type="pres">
      <dgm:prSet presAssocID="{BA6D958B-7791-4CC5-BCB0-6BDD6FADAEEB}" presName="sp" presStyleCnt="0"/>
      <dgm:spPr/>
    </dgm:pt>
    <dgm:pt modelId="{1AE521D1-9B12-4F55-BE4F-4AC335180995}" type="pres">
      <dgm:prSet presAssocID="{E20F207C-B9AB-492C-8366-3D7445A8E3AB}" presName="linNode" presStyleCnt="0"/>
      <dgm:spPr/>
    </dgm:pt>
    <dgm:pt modelId="{4049AF85-FA43-4844-B326-25390622AA6E}" type="pres">
      <dgm:prSet presAssocID="{E20F207C-B9AB-492C-8366-3D7445A8E3AB}" presName="parentText" presStyleLbl="node1" presStyleIdx="3" presStyleCnt="10">
        <dgm:presLayoutVars>
          <dgm:chMax val="1"/>
          <dgm:bulletEnabled val="1"/>
        </dgm:presLayoutVars>
      </dgm:prSet>
      <dgm:spPr/>
    </dgm:pt>
    <dgm:pt modelId="{9E3EBBCC-7DCC-49F9-A8F7-99D656EEB1B8}" type="pres">
      <dgm:prSet presAssocID="{E20F207C-B9AB-492C-8366-3D7445A8E3AB}" presName="descendantText" presStyleLbl="alignAccFollowNode1" presStyleIdx="3" presStyleCnt="10">
        <dgm:presLayoutVars>
          <dgm:bulletEnabled val="1"/>
        </dgm:presLayoutVars>
      </dgm:prSet>
      <dgm:spPr/>
    </dgm:pt>
    <dgm:pt modelId="{BD7F1327-B03D-48B2-93ED-A149F11728D0}" type="pres">
      <dgm:prSet presAssocID="{33A0C191-323C-49E4-961E-8BB6CF8D774F}" presName="sp" presStyleCnt="0"/>
      <dgm:spPr/>
    </dgm:pt>
    <dgm:pt modelId="{732CF292-FFAA-4FA3-BE71-C2AB328F1011}" type="pres">
      <dgm:prSet presAssocID="{B389B679-20E1-4698-9AD0-ED09A33FE5E9}" presName="linNode" presStyleCnt="0"/>
      <dgm:spPr/>
    </dgm:pt>
    <dgm:pt modelId="{E946E97B-4F32-4A57-9047-079E12F4BD9B}" type="pres">
      <dgm:prSet presAssocID="{B389B679-20E1-4698-9AD0-ED09A33FE5E9}" presName="parentText" presStyleLbl="node1" presStyleIdx="4" presStyleCnt="10">
        <dgm:presLayoutVars>
          <dgm:chMax val="1"/>
          <dgm:bulletEnabled val="1"/>
        </dgm:presLayoutVars>
      </dgm:prSet>
      <dgm:spPr/>
    </dgm:pt>
    <dgm:pt modelId="{D9B324CD-A43F-4E01-9E64-CDAC9C55F855}" type="pres">
      <dgm:prSet presAssocID="{B389B679-20E1-4698-9AD0-ED09A33FE5E9}" presName="descendantText" presStyleLbl="alignAccFollowNode1" presStyleIdx="4" presStyleCnt="10" custScaleY="124526">
        <dgm:presLayoutVars>
          <dgm:bulletEnabled val="1"/>
        </dgm:presLayoutVars>
      </dgm:prSet>
      <dgm:spPr/>
    </dgm:pt>
    <dgm:pt modelId="{1AC67DE2-6BCE-4F92-AAB2-1CC490382BCC}" type="pres">
      <dgm:prSet presAssocID="{AB481311-B5C3-496E-A7D8-9DD7D21414A7}" presName="sp" presStyleCnt="0"/>
      <dgm:spPr/>
    </dgm:pt>
    <dgm:pt modelId="{6C3852F2-1F21-4E00-8490-D9976659639E}" type="pres">
      <dgm:prSet presAssocID="{98319E7A-BA23-4A44-BF78-21A526790DBB}" presName="linNode" presStyleCnt="0"/>
      <dgm:spPr/>
    </dgm:pt>
    <dgm:pt modelId="{5A22846F-DF93-46A6-A904-BB2B15B36C06}" type="pres">
      <dgm:prSet presAssocID="{98319E7A-BA23-4A44-BF78-21A526790DBB}" presName="parentText" presStyleLbl="node1" presStyleIdx="5" presStyleCnt="10">
        <dgm:presLayoutVars>
          <dgm:chMax val="1"/>
          <dgm:bulletEnabled val="1"/>
        </dgm:presLayoutVars>
      </dgm:prSet>
      <dgm:spPr/>
    </dgm:pt>
    <dgm:pt modelId="{70823BE2-9C71-41F4-B25F-54AFB9A4A56C}" type="pres">
      <dgm:prSet presAssocID="{98319E7A-BA23-4A44-BF78-21A526790DBB}" presName="descendantText" presStyleLbl="alignAccFollowNode1" presStyleIdx="5" presStyleCnt="10">
        <dgm:presLayoutVars>
          <dgm:bulletEnabled val="1"/>
        </dgm:presLayoutVars>
      </dgm:prSet>
      <dgm:spPr/>
    </dgm:pt>
    <dgm:pt modelId="{01DDF7CF-0196-4BF4-AB22-4D8E450C5AD4}" type="pres">
      <dgm:prSet presAssocID="{832F2857-6B25-45F7-AE79-BF8411C977CF}" presName="sp" presStyleCnt="0"/>
      <dgm:spPr/>
    </dgm:pt>
    <dgm:pt modelId="{67DB74A2-F271-431E-BA9D-C50F5B290893}" type="pres">
      <dgm:prSet presAssocID="{8B249130-F5B7-411F-87E9-B7143E323A7B}" presName="linNode" presStyleCnt="0"/>
      <dgm:spPr/>
    </dgm:pt>
    <dgm:pt modelId="{C25E5ED1-139D-4A59-8E68-A554E44C8DF4}" type="pres">
      <dgm:prSet presAssocID="{8B249130-F5B7-411F-87E9-B7143E323A7B}" presName="parentText" presStyleLbl="node1" presStyleIdx="6" presStyleCnt="10">
        <dgm:presLayoutVars>
          <dgm:chMax val="1"/>
          <dgm:bulletEnabled val="1"/>
        </dgm:presLayoutVars>
      </dgm:prSet>
      <dgm:spPr/>
    </dgm:pt>
    <dgm:pt modelId="{3A7EF1D2-233B-4C9C-B014-84C388C6ABB4}" type="pres">
      <dgm:prSet presAssocID="{8B249130-F5B7-411F-87E9-B7143E323A7B}" presName="descendantText" presStyleLbl="alignAccFollowNode1" presStyleIdx="6" presStyleCnt="10" custScaleY="149559">
        <dgm:presLayoutVars>
          <dgm:bulletEnabled val="1"/>
        </dgm:presLayoutVars>
      </dgm:prSet>
      <dgm:spPr/>
    </dgm:pt>
    <dgm:pt modelId="{6CAB4EA1-811C-4243-A28A-F99EE9D45177}" type="pres">
      <dgm:prSet presAssocID="{09E7E254-BB9E-422A-BF88-DF70AE566619}" presName="sp" presStyleCnt="0"/>
      <dgm:spPr/>
    </dgm:pt>
    <dgm:pt modelId="{2173906B-8597-4192-9E8A-996AF65ADEFB}" type="pres">
      <dgm:prSet presAssocID="{F0B093C9-9B6E-4245-9B24-8223FCEAF361}" presName="linNode" presStyleCnt="0"/>
      <dgm:spPr/>
    </dgm:pt>
    <dgm:pt modelId="{A7C92EF2-2FD7-4A0C-990A-B6867F8026AB}" type="pres">
      <dgm:prSet presAssocID="{F0B093C9-9B6E-4245-9B24-8223FCEAF361}" presName="parentText" presStyleLbl="node1" presStyleIdx="7" presStyleCnt="10" custScaleY="119984">
        <dgm:presLayoutVars>
          <dgm:chMax val="1"/>
          <dgm:bulletEnabled val="1"/>
        </dgm:presLayoutVars>
      </dgm:prSet>
      <dgm:spPr/>
    </dgm:pt>
    <dgm:pt modelId="{9C1E59FC-E124-4B86-BD1E-A114F9FFBC61}" type="pres">
      <dgm:prSet presAssocID="{F0B093C9-9B6E-4245-9B24-8223FCEAF361}" presName="descendantText" presStyleLbl="alignAccFollowNode1" presStyleIdx="7" presStyleCnt="10" custScaleY="146839">
        <dgm:presLayoutVars>
          <dgm:bulletEnabled val="1"/>
        </dgm:presLayoutVars>
      </dgm:prSet>
      <dgm:spPr/>
    </dgm:pt>
    <dgm:pt modelId="{B03D5918-62B0-442A-8CFC-2AF6BA31E1E3}" type="pres">
      <dgm:prSet presAssocID="{A57985F9-F3EE-4A2E-9B14-4BA5C609F9A8}" presName="sp" presStyleCnt="0"/>
      <dgm:spPr/>
    </dgm:pt>
    <dgm:pt modelId="{7182E79A-E409-4EC8-A322-0D7322C87AAF}" type="pres">
      <dgm:prSet presAssocID="{57DDD09A-0F28-4057-BC4E-E071EA1BDDF0}" presName="linNode" presStyleCnt="0"/>
      <dgm:spPr/>
    </dgm:pt>
    <dgm:pt modelId="{25E8D09B-C4F0-4739-903B-95990C3E045D}" type="pres">
      <dgm:prSet presAssocID="{57DDD09A-0F28-4057-BC4E-E071EA1BDDF0}" presName="parentText" presStyleLbl="node1" presStyleIdx="8" presStyleCnt="10">
        <dgm:presLayoutVars>
          <dgm:chMax val="1"/>
          <dgm:bulletEnabled val="1"/>
        </dgm:presLayoutVars>
      </dgm:prSet>
      <dgm:spPr/>
    </dgm:pt>
    <dgm:pt modelId="{2D3C8DAA-943D-45CC-A3F9-AC548ED4AC50}" type="pres">
      <dgm:prSet presAssocID="{57DDD09A-0F28-4057-BC4E-E071EA1BDDF0}" presName="descendantText" presStyleLbl="alignAccFollowNode1" presStyleIdx="8" presStyleCnt="10">
        <dgm:presLayoutVars>
          <dgm:bulletEnabled val="1"/>
        </dgm:presLayoutVars>
      </dgm:prSet>
      <dgm:spPr/>
    </dgm:pt>
    <dgm:pt modelId="{C1E1DB2C-9374-4953-BF2E-6671BD4109D5}" type="pres">
      <dgm:prSet presAssocID="{1833F918-4A4A-4127-BABE-2A67048C02D7}" presName="sp" presStyleCnt="0"/>
      <dgm:spPr/>
    </dgm:pt>
    <dgm:pt modelId="{AA6C6725-DB5A-432D-99F6-166CE86ABC8D}" type="pres">
      <dgm:prSet presAssocID="{0212AF33-2A63-476A-9066-1930CB6A0FFA}" presName="linNode" presStyleCnt="0"/>
      <dgm:spPr/>
    </dgm:pt>
    <dgm:pt modelId="{F30C57CE-2D62-4712-A850-2BEA188A47D2}" type="pres">
      <dgm:prSet presAssocID="{0212AF33-2A63-476A-9066-1930CB6A0FFA}" presName="parentText" presStyleLbl="node1" presStyleIdx="9" presStyleCnt="10">
        <dgm:presLayoutVars>
          <dgm:chMax val="1"/>
          <dgm:bulletEnabled val="1"/>
        </dgm:presLayoutVars>
      </dgm:prSet>
      <dgm:spPr/>
    </dgm:pt>
    <dgm:pt modelId="{A86EC612-1A13-4347-A4AE-2C305BE12E43}" type="pres">
      <dgm:prSet presAssocID="{0212AF33-2A63-476A-9066-1930CB6A0FFA}" presName="descendantText" presStyleLbl="alignAccFollowNode1" presStyleIdx="9" presStyleCnt="10">
        <dgm:presLayoutVars>
          <dgm:bulletEnabled val="1"/>
        </dgm:presLayoutVars>
      </dgm:prSet>
      <dgm:spPr/>
    </dgm:pt>
  </dgm:ptLst>
  <dgm:cxnLst>
    <dgm:cxn modelId="{4F8F3D00-7F03-43EB-BF81-9101E4F3B62B}" srcId="{B389B679-20E1-4698-9AD0-ED09A33FE5E9}" destId="{27D95035-BD8D-48DC-9F5D-3451C06419F2}" srcOrd="0" destOrd="0" parTransId="{A6FF1B8F-40DC-4E49-B74F-8629B8FB8179}" sibTransId="{5BFADAEF-BA9A-480D-B245-4AA04D64D23E}"/>
    <dgm:cxn modelId="{BB10B40A-B919-4A96-B90B-2DA984B86DF9}" type="presOf" srcId="{954AFF0A-5618-45FA-8823-9B9EE3A62EF1}" destId="{70823BE2-9C71-41F4-B25F-54AFB9A4A56C}" srcOrd="0" destOrd="1" presId="urn:microsoft.com/office/officeart/2005/8/layout/vList5"/>
    <dgm:cxn modelId="{DCD78E11-DA47-459A-9E4E-D6AFA792DAA0}" type="presOf" srcId="{34AC26FD-D8FF-4EB6-B501-689DB1D053EE}" destId="{2D3C8DAA-943D-45CC-A3F9-AC548ED4AC50}" srcOrd="0" destOrd="2" presId="urn:microsoft.com/office/officeart/2005/8/layout/vList5"/>
    <dgm:cxn modelId="{96863C1C-FFC8-45C7-9EB6-94D2260D68B8}" srcId="{DD0C1FFB-45DD-48F8-8219-C564444A2ABD}" destId="{78F07DF4-259B-4EB5-915B-4A300624A164}" srcOrd="0" destOrd="0" parTransId="{81CEC4F0-27A5-46E1-9D56-AEB8C964B87F}" sibTransId="{8193BD75-73EF-43F8-8AD4-A18EE222FE9E}"/>
    <dgm:cxn modelId="{8480FF23-BB14-4A26-B441-476E3803A13C}" srcId="{4BF7556B-BE9D-4AD2-A8EB-D3E77A535FDA}" destId="{283B3A1E-CA13-4993-AD74-24B59BD45A7D}" srcOrd="1" destOrd="0" parTransId="{508E10F1-0E60-495E-A9D4-807E11133E18}" sibTransId="{97EBF15C-FF08-4B77-8B75-593B9773AE58}"/>
    <dgm:cxn modelId="{5387F425-9F9A-473D-949C-E34D8246E5E4}" type="presOf" srcId="{5B806874-3853-412F-A71C-A2248DC7B7EF}" destId="{D9B324CD-A43F-4E01-9E64-CDAC9C55F855}" srcOrd="0" destOrd="2" presId="urn:microsoft.com/office/officeart/2005/8/layout/vList5"/>
    <dgm:cxn modelId="{8FE77226-E0BA-4792-B494-F1973A76F267}" type="presOf" srcId="{984DC457-C7EA-4240-A8B5-F210F36E609B}" destId="{A86EC612-1A13-4347-A4AE-2C305BE12E43}" srcOrd="0" destOrd="0" presId="urn:microsoft.com/office/officeart/2005/8/layout/vList5"/>
    <dgm:cxn modelId="{2F91B72E-D0A2-4676-BDF9-0AFB02431412}" srcId="{F0B093C9-9B6E-4245-9B24-8223FCEAF361}" destId="{920BE794-347C-414B-9F9A-CB30D6563CF8}" srcOrd="1" destOrd="0" parTransId="{68456144-878A-4884-936A-D0DC77ED25FA}" sibTransId="{CF372C6F-7133-4040-B5DE-E09EB6AAEFB9}"/>
    <dgm:cxn modelId="{77FA4332-5E57-4FE3-BF5C-128AB4A1434B}" type="presOf" srcId="{8E2BE14A-658A-4442-8776-F9FEAF315C9F}" destId="{4F145D29-CD26-405A-ACB3-C1678BE9144F}" srcOrd="0" destOrd="0" presId="urn:microsoft.com/office/officeart/2005/8/layout/vList5"/>
    <dgm:cxn modelId="{7ACFD23B-3FCF-41C6-8BF0-70B89B345FD5}" srcId="{F0B093C9-9B6E-4245-9B24-8223FCEAF361}" destId="{C19CC921-6C91-4184-90AF-047EA83F80F3}" srcOrd="3" destOrd="0" parTransId="{852FE4B8-D1E6-4F8F-A0ED-BC377A75560E}" sibTransId="{73D92E25-AD99-4F11-9455-71C9D5F9CC55}"/>
    <dgm:cxn modelId="{8646E23D-88C3-4EB3-9EC5-B35B16DCC867}" type="presOf" srcId="{6E959627-4C64-46E4-845C-20766F402703}" destId="{A86EC612-1A13-4347-A4AE-2C305BE12E43}" srcOrd="0" destOrd="1" presId="urn:microsoft.com/office/officeart/2005/8/layout/vList5"/>
    <dgm:cxn modelId="{A6408140-74CE-4802-BFC6-1ADDA965D9C9}" srcId="{57DDD09A-0F28-4057-BC4E-E071EA1BDDF0}" destId="{34AC26FD-D8FF-4EB6-B501-689DB1D053EE}" srcOrd="2" destOrd="0" parTransId="{A3FC78E7-E402-4A50-83CE-DDCDDD941B4E}" sibTransId="{AE9148BC-8F8A-4789-8719-589E956E3412}"/>
    <dgm:cxn modelId="{B2CF8140-E05B-4DAE-BE9D-EBCCD8282042}" type="presOf" srcId="{F5FC2EEA-0D65-4D33-8C8C-A13567ABF761}" destId="{8884D80F-4803-401F-B0B0-2CF52DD34328}" srcOrd="0" destOrd="1" presId="urn:microsoft.com/office/officeart/2005/8/layout/vList5"/>
    <dgm:cxn modelId="{9E69B640-1FCB-4A0B-BF80-69C5C880F10B}" type="presOf" srcId="{0565DDE6-60E7-4D15-8164-DAB4A13A5E37}" destId="{880C9234-7457-4D2E-8A2A-32D26CFBFCA0}" srcOrd="0" destOrd="0" presId="urn:microsoft.com/office/officeart/2005/8/layout/vList5"/>
    <dgm:cxn modelId="{46C10C5B-8C74-445D-AE30-3CF9176EEE4B}" type="presOf" srcId="{C19CC921-6C91-4184-90AF-047EA83F80F3}" destId="{9C1E59FC-E124-4B86-BD1E-A114F9FFBC61}" srcOrd="0" destOrd="3" presId="urn:microsoft.com/office/officeart/2005/8/layout/vList5"/>
    <dgm:cxn modelId="{EDCAB45C-80EB-4E98-9DB0-53EC08DEF731}" srcId="{98319E7A-BA23-4A44-BF78-21A526790DBB}" destId="{954AFF0A-5618-45FA-8823-9B9EE3A62EF1}" srcOrd="1" destOrd="0" parTransId="{80BAB50D-D750-4B5D-9F94-AF526AE012C0}" sibTransId="{7B70E66A-E6A1-494A-BBF3-8D8CB1326AC3}"/>
    <dgm:cxn modelId="{D94FDA61-379D-4590-9AE0-908BA239CE0A}" srcId="{0565DDE6-60E7-4D15-8164-DAB4A13A5E37}" destId="{98319E7A-BA23-4A44-BF78-21A526790DBB}" srcOrd="5" destOrd="0" parTransId="{28FDB974-FC82-4288-B767-860C6836F74E}" sibTransId="{832F2857-6B25-45F7-AE79-BF8411C977CF}"/>
    <dgm:cxn modelId="{5C031364-F6F2-43DD-B036-ECFB0B64056D}" srcId="{8B249130-F5B7-411F-87E9-B7143E323A7B}" destId="{9BFD16C9-D269-4099-B22E-97B99EFF6203}" srcOrd="1" destOrd="0" parTransId="{E681327F-7370-4800-95D3-B40C966E0ABA}" sibTransId="{9EB4CEF5-36BE-42C7-B45D-E49E5307CB46}"/>
    <dgm:cxn modelId="{00C5C266-49FE-4593-95B2-FEDAF9E75189}" type="presOf" srcId="{A98FCA7C-761E-4B14-A513-652F6643D560}" destId="{18599C2D-6F2A-44DE-A38D-D77641F4F6C9}" srcOrd="0" destOrd="0" presId="urn:microsoft.com/office/officeart/2005/8/layout/vList5"/>
    <dgm:cxn modelId="{F8CE9767-82B5-4EC5-B11F-BEEA4CAD006B}" type="presOf" srcId="{283B3A1E-CA13-4993-AD74-24B59BD45A7D}" destId="{18599C2D-6F2A-44DE-A38D-D77641F4F6C9}" srcOrd="0" destOrd="1" presId="urn:microsoft.com/office/officeart/2005/8/layout/vList5"/>
    <dgm:cxn modelId="{C1EE8F68-E386-49E9-BC9F-AC7DF868A332}" srcId="{57DDD09A-0F28-4057-BC4E-E071EA1BDDF0}" destId="{E76C3FB9-D1F7-483A-A263-CE54AE5B2CA0}" srcOrd="0" destOrd="0" parTransId="{211ED2C8-F2D8-4795-B941-CE68E52F1838}" sibTransId="{C07E5948-5302-4AF6-836E-EFC962C646C1}"/>
    <dgm:cxn modelId="{D7DB3C49-DB84-427F-A798-533A56201895}" type="presOf" srcId="{12B3AAA8-20E9-4396-918D-D05418E97107}" destId="{2D3C8DAA-943D-45CC-A3F9-AC548ED4AC50}" srcOrd="0" destOrd="1" presId="urn:microsoft.com/office/officeart/2005/8/layout/vList5"/>
    <dgm:cxn modelId="{61B29A6A-1C92-4967-B5FA-5C4CCB50B6C7}" srcId="{0565DDE6-60E7-4D15-8164-DAB4A13A5E37}" destId="{E20F207C-B9AB-492C-8366-3D7445A8E3AB}" srcOrd="3" destOrd="0" parTransId="{FAE0FF59-BD54-4FA4-AB76-D5DA918818A7}" sibTransId="{33A0C191-323C-49E4-961E-8BB6CF8D774F}"/>
    <dgm:cxn modelId="{5E96B14A-E5D6-454E-A7F4-D4AF60BB7D63}" type="presOf" srcId="{E76C3FB9-D1F7-483A-A263-CE54AE5B2CA0}" destId="{2D3C8DAA-943D-45CC-A3F9-AC548ED4AC50}" srcOrd="0" destOrd="0" presId="urn:microsoft.com/office/officeart/2005/8/layout/vList5"/>
    <dgm:cxn modelId="{8CD3C16B-1E8A-4587-AE70-AA9D2DE7E076}" type="presOf" srcId="{4BF7556B-BE9D-4AD2-A8EB-D3E77A535FDA}" destId="{3D8DD814-4A1C-49FC-AC3A-73696AAF7934}" srcOrd="0" destOrd="0" presId="urn:microsoft.com/office/officeart/2005/8/layout/vList5"/>
    <dgm:cxn modelId="{941B196E-F051-4E7E-BCFF-2132C666D6CD}" srcId="{F0B093C9-9B6E-4245-9B24-8223FCEAF361}" destId="{21DE4379-9E14-4F17-B7B6-BEEF5E5E0B1E}" srcOrd="2" destOrd="0" parTransId="{616B1D6B-FAD5-4B06-97DF-8A197EB8E74B}" sibTransId="{AAE519D9-7BE7-488E-9B5E-7E08E10513AB}"/>
    <dgm:cxn modelId="{6794C073-90FD-42C6-ABED-120D9F43028F}" srcId="{0565DDE6-60E7-4D15-8164-DAB4A13A5E37}" destId="{B389B679-20E1-4698-9AD0-ED09A33FE5E9}" srcOrd="4" destOrd="0" parTransId="{789EF8E5-D9C1-4EB1-966B-6AB7BD1D28B4}" sibTransId="{AB481311-B5C3-496E-A7D8-9DD7D21414A7}"/>
    <dgm:cxn modelId="{5D6E2855-764B-45D2-883C-D038CAC09497}" type="presOf" srcId="{9BFD16C9-D269-4099-B22E-97B99EFF6203}" destId="{3A7EF1D2-233B-4C9C-B014-84C388C6ABB4}" srcOrd="0" destOrd="1" presId="urn:microsoft.com/office/officeart/2005/8/layout/vList5"/>
    <dgm:cxn modelId="{E5B0B055-3F7F-4166-A10A-D45F22866367}" srcId="{0565DDE6-60E7-4D15-8164-DAB4A13A5E37}" destId="{4BF7556B-BE9D-4AD2-A8EB-D3E77A535FDA}" srcOrd="2" destOrd="0" parTransId="{8F409CF3-F1E9-4C60-A579-F34E8EB01E51}" sibTransId="{BA6D958B-7791-4CC5-BCB0-6BDD6FADAEEB}"/>
    <dgm:cxn modelId="{FBE47A57-B274-4EE2-BA09-EFCAE20965EE}" type="presOf" srcId="{78F07DF4-259B-4EB5-915B-4A300624A164}" destId="{F0CD3335-589E-41B1-A5C2-CFB3F72ED223}" srcOrd="0" destOrd="0" presId="urn:microsoft.com/office/officeart/2005/8/layout/vList5"/>
    <dgm:cxn modelId="{0C8C8057-57BA-46F3-87A8-9A0ADE5626C2}" type="presOf" srcId="{64D37A96-84D7-4379-B749-AA8C06ECE253}" destId="{3A7EF1D2-233B-4C9C-B014-84C388C6ABB4}" srcOrd="0" destOrd="2" presId="urn:microsoft.com/office/officeart/2005/8/layout/vList5"/>
    <dgm:cxn modelId="{DC70C877-7C6F-4A80-B323-90223E555212}" srcId="{E20F207C-B9AB-492C-8366-3D7445A8E3AB}" destId="{A0EEA3E7-2BE1-47C1-A81B-EA7388909A38}" srcOrd="0" destOrd="0" parTransId="{ECE52918-39E4-491A-96BA-B6F4D4335048}" sibTransId="{589DC4C5-3F31-43BC-B0FC-426936F13340}"/>
    <dgm:cxn modelId="{DF53B55A-2E1B-4ADD-A9DF-1AFAB8BA1C5C}" type="presOf" srcId="{98319E7A-BA23-4A44-BF78-21A526790DBB}" destId="{5A22846F-DF93-46A6-A904-BB2B15B36C06}" srcOrd="0" destOrd="0" presId="urn:microsoft.com/office/officeart/2005/8/layout/vList5"/>
    <dgm:cxn modelId="{F865C288-DBDA-44BB-A581-7B23898847E0}" type="presOf" srcId="{F0B093C9-9B6E-4245-9B24-8223FCEAF361}" destId="{A7C92EF2-2FD7-4A0C-990A-B6867F8026AB}" srcOrd="0" destOrd="0" presId="urn:microsoft.com/office/officeart/2005/8/layout/vList5"/>
    <dgm:cxn modelId="{3CB9378B-F48C-4E1D-B2BB-7E0D4245F248}" srcId="{B389B679-20E1-4698-9AD0-ED09A33FE5E9}" destId="{4E404055-6637-4105-9E9B-B37FF441AEED}" srcOrd="1" destOrd="0" parTransId="{7B8074CB-2E78-4131-B600-6600B2B785F4}" sibTransId="{D0B38C17-6672-4F2D-A5C2-D452379E5674}"/>
    <dgm:cxn modelId="{1245BD8B-4F03-48CE-A9A9-A3C64558F425}" srcId="{0565DDE6-60E7-4D15-8164-DAB4A13A5E37}" destId="{8B249130-F5B7-411F-87E9-B7143E323A7B}" srcOrd="6" destOrd="0" parTransId="{BD530757-DF5D-46D5-A66A-F6CFDB9594ED}" sibTransId="{09E7E254-BB9E-422A-BF88-DF70AE566619}"/>
    <dgm:cxn modelId="{C1FC718C-ED4E-4A2A-A449-CE3FA0F43ADA}" type="presOf" srcId="{4E404055-6637-4105-9E9B-B37FF441AEED}" destId="{D9B324CD-A43F-4E01-9E64-CDAC9C55F855}" srcOrd="0" destOrd="1" presId="urn:microsoft.com/office/officeart/2005/8/layout/vList5"/>
    <dgm:cxn modelId="{2ADEED90-A000-46D5-8BA7-DBC8C257E015}" srcId="{4BF7556B-BE9D-4AD2-A8EB-D3E77A535FDA}" destId="{A98FCA7C-761E-4B14-A513-652F6643D560}" srcOrd="0" destOrd="0" parTransId="{7261959F-0B0D-4517-9341-EE5C2165AD82}" sibTransId="{419AF513-1017-40FB-ADCB-40EC65714FD2}"/>
    <dgm:cxn modelId="{B5ABBF94-A9C3-48C5-A023-79FC171C1129}" srcId="{8E2BE14A-658A-4442-8776-F9FEAF315C9F}" destId="{F5FC2EEA-0D65-4D33-8C8C-A13567ABF761}" srcOrd="1" destOrd="0" parTransId="{4440EFA7-438E-4AC9-99E9-48299F0E3135}" sibTransId="{4D8EFB76-360D-4DC5-9223-318C1B49136F}"/>
    <dgm:cxn modelId="{DE72F498-F2F9-4E4A-A13A-596F2961A9D0}" srcId="{0565DDE6-60E7-4D15-8164-DAB4A13A5E37}" destId="{8E2BE14A-658A-4442-8776-F9FEAF315C9F}" srcOrd="1" destOrd="0" parTransId="{761EF15C-AD71-455E-9B0B-76A69363ED8A}" sibTransId="{7AA95C0E-687C-4172-B100-026DDC5552EA}"/>
    <dgm:cxn modelId="{1FE5359D-7DB0-42C9-AFDC-6737E792724B}" type="presOf" srcId="{8453818D-E70B-4D0F-B1E2-097EAE4A0078}" destId="{F0CD3335-589E-41B1-A5C2-CFB3F72ED223}" srcOrd="0" destOrd="1" presId="urn:microsoft.com/office/officeart/2005/8/layout/vList5"/>
    <dgm:cxn modelId="{E03E869E-1F58-4E40-9011-429E852B2F45}" srcId="{0565DDE6-60E7-4D15-8164-DAB4A13A5E37}" destId="{F0B093C9-9B6E-4245-9B24-8223FCEAF361}" srcOrd="7" destOrd="0" parTransId="{030409BF-D4F8-4AC5-8F47-392BECC68150}" sibTransId="{A57985F9-F3EE-4A2E-9B14-4BA5C609F9A8}"/>
    <dgm:cxn modelId="{BCFA9EA2-7D72-4EAE-83A3-215930A0B2F0}" srcId="{8B249130-F5B7-411F-87E9-B7143E323A7B}" destId="{64D37A96-84D7-4379-B749-AA8C06ECE253}" srcOrd="2" destOrd="0" parTransId="{86D813F2-8122-4CE2-A195-71A0E5F0C8E4}" sibTransId="{868514D4-65C7-4450-8092-85DA78808A16}"/>
    <dgm:cxn modelId="{96CE16A4-101F-4556-A28F-8D12085D5EBD}" type="presOf" srcId="{85E1988D-72F4-461D-8351-E65085603739}" destId="{9C1E59FC-E124-4B86-BD1E-A114F9FFBC61}" srcOrd="0" destOrd="0" presId="urn:microsoft.com/office/officeart/2005/8/layout/vList5"/>
    <dgm:cxn modelId="{B62C93A4-8D23-4BAE-A1FC-AA0816B0A4AB}" type="presOf" srcId="{B389B679-20E1-4698-9AD0-ED09A33FE5E9}" destId="{E946E97B-4F32-4A57-9047-079E12F4BD9B}" srcOrd="0" destOrd="0" presId="urn:microsoft.com/office/officeart/2005/8/layout/vList5"/>
    <dgm:cxn modelId="{312406A7-50FE-4A46-9E80-D1DE740865CC}" srcId="{DD0C1FFB-45DD-48F8-8219-C564444A2ABD}" destId="{8453818D-E70B-4D0F-B1E2-097EAE4A0078}" srcOrd="1" destOrd="0" parTransId="{D1092DA3-0339-4DF2-AE98-9B6DE6C3DF6E}" sibTransId="{D2C9B981-7E45-44CF-8ACF-9217827122FB}"/>
    <dgm:cxn modelId="{2B126FAB-1431-471E-B592-A867735DBA43}" type="presOf" srcId="{92C2824F-F0AE-4F11-BAAC-C88C528B42FF}" destId="{F0CD3335-589E-41B1-A5C2-CFB3F72ED223}" srcOrd="0" destOrd="2" presId="urn:microsoft.com/office/officeart/2005/8/layout/vList5"/>
    <dgm:cxn modelId="{9CFB45AF-6F57-489D-87B5-C981CDA6AFB7}" type="presOf" srcId="{B1DC2C8A-D739-453D-AEAA-AC30AF8ED7CA}" destId="{70823BE2-9C71-41F4-B25F-54AFB9A4A56C}" srcOrd="0" destOrd="0" presId="urn:microsoft.com/office/officeart/2005/8/layout/vList5"/>
    <dgm:cxn modelId="{529F7AAF-E9A1-47FB-895C-69C5653219BE}" type="presOf" srcId="{27D95035-BD8D-48DC-9F5D-3451C06419F2}" destId="{D9B324CD-A43F-4E01-9E64-CDAC9C55F855}" srcOrd="0" destOrd="0" presId="urn:microsoft.com/office/officeart/2005/8/layout/vList5"/>
    <dgm:cxn modelId="{DD2A79B5-0E89-45ED-80A9-54E1A25D775F}" srcId="{DD0C1FFB-45DD-48F8-8219-C564444A2ABD}" destId="{92C2824F-F0AE-4F11-BAAC-C88C528B42FF}" srcOrd="2" destOrd="0" parTransId="{6A123887-4C44-4B5F-986C-CC25A9AFF7F7}" sibTransId="{F3D17DE3-868F-45B1-AB96-8686EECEAF09}"/>
    <dgm:cxn modelId="{FAB3C6B5-EC54-476C-B2D9-A9D3A2F514A0}" srcId="{0212AF33-2A63-476A-9066-1930CB6A0FFA}" destId="{6E959627-4C64-46E4-845C-20766F402703}" srcOrd="1" destOrd="0" parTransId="{1D55EA46-5389-40BF-9A97-122122128B2C}" sibTransId="{B7ADAB18-3D13-4814-93AC-B4B3DFE7F202}"/>
    <dgm:cxn modelId="{EA08D2B6-7ECD-4EE7-85F6-590341E452DE}" type="presOf" srcId="{6ABBB2E4-7485-48E9-AE3C-B4CCC25D3354}" destId="{8884D80F-4803-401F-B0B0-2CF52DD34328}" srcOrd="0" destOrd="0" presId="urn:microsoft.com/office/officeart/2005/8/layout/vList5"/>
    <dgm:cxn modelId="{344571B8-3A4D-46F5-BC4D-7CC470E4A52D}" srcId="{57DDD09A-0F28-4057-BC4E-E071EA1BDDF0}" destId="{12B3AAA8-20E9-4396-918D-D05418E97107}" srcOrd="1" destOrd="0" parTransId="{C4BB4FE4-40D9-4894-AED8-F551B85F2659}" sibTransId="{DC404862-71B7-45CD-A90C-87E77BCC2C85}"/>
    <dgm:cxn modelId="{A6064DCA-5F10-4AC2-8994-8C89FEA0503C}" type="presOf" srcId="{2418EFA3-649B-47C1-946D-E881BD8DFAE3}" destId="{3A7EF1D2-233B-4C9C-B014-84C388C6ABB4}" srcOrd="0" destOrd="0" presId="urn:microsoft.com/office/officeart/2005/8/layout/vList5"/>
    <dgm:cxn modelId="{FFF32FCC-9CFF-4D43-8284-E2E113210D12}" type="presOf" srcId="{8B249130-F5B7-411F-87E9-B7143E323A7B}" destId="{C25E5ED1-139D-4A59-8E68-A554E44C8DF4}" srcOrd="0" destOrd="0" presId="urn:microsoft.com/office/officeart/2005/8/layout/vList5"/>
    <dgm:cxn modelId="{4BE84ECD-8F14-43A5-B0E3-676BF4991D1E}" type="presOf" srcId="{7C20D805-78AF-476C-B844-1BE72811E9C3}" destId="{9E3EBBCC-7DCC-49F9-A8F7-99D656EEB1B8}" srcOrd="0" destOrd="1" presId="urn:microsoft.com/office/officeart/2005/8/layout/vList5"/>
    <dgm:cxn modelId="{791CADD0-7C1A-4601-8071-3074D2428D2B}" type="presOf" srcId="{DD0C1FFB-45DD-48F8-8219-C564444A2ABD}" destId="{FA1BBB65-B53A-4B38-A94B-8EB0CEAB818D}" srcOrd="0" destOrd="0" presId="urn:microsoft.com/office/officeart/2005/8/layout/vList5"/>
    <dgm:cxn modelId="{378B63D1-6201-4EDC-8223-0F96C680BFC5}" srcId="{F0B093C9-9B6E-4245-9B24-8223FCEAF361}" destId="{85E1988D-72F4-461D-8351-E65085603739}" srcOrd="0" destOrd="0" parTransId="{852E1B0E-B33F-4535-9729-AD226AF9ABF0}" sibTransId="{559945BF-0236-4F15-BB52-7ADDBFDF3707}"/>
    <dgm:cxn modelId="{A443F8D1-C7C3-45EE-BADE-433C60DC78DB}" srcId="{E20F207C-B9AB-492C-8366-3D7445A8E3AB}" destId="{7C20D805-78AF-476C-B844-1BE72811E9C3}" srcOrd="1" destOrd="0" parTransId="{F7A4BC7F-4909-4952-A20B-1A859FC742CB}" sibTransId="{E248C242-5704-458B-81D0-A41455569AAA}"/>
    <dgm:cxn modelId="{B4D10ED6-322F-4E22-B880-AC8DDFEA6CBF}" srcId="{8E2BE14A-658A-4442-8776-F9FEAF315C9F}" destId="{6ABBB2E4-7485-48E9-AE3C-B4CCC25D3354}" srcOrd="0" destOrd="0" parTransId="{B271A820-43EC-4755-93BD-26C2063E4005}" sibTransId="{1C16270C-9C95-4021-A820-A6E1BF9BB0D7}"/>
    <dgm:cxn modelId="{9AFD39D8-A413-4062-9899-9BF7035B14EF}" srcId="{0212AF33-2A63-476A-9066-1930CB6A0FFA}" destId="{984DC457-C7EA-4240-A8B5-F210F36E609B}" srcOrd="0" destOrd="0" parTransId="{6E16DACB-FE31-49CC-9167-13156DBF2899}" sibTransId="{45BA896E-3224-4C8D-8978-021F7C841F2D}"/>
    <dgm:cxn modelId="{D5D7AFDC-CE1D-446C-A4FC-CF7D5108C88D}" srcId="{8B249130-F5B7-411F-87E9-B7143E323A7B}" destId="{2418EFA3-649B-47C1-946D-E881BD8DFAE3}" srcOrd="0" destOrd="0" parTransId="{FB9D2EDD-A6EE-45C0-8681-B4CBC4774EF5}" sibTransId="{9DC86582-DD13-48A1-A919-2828E1C609A5}"/>
    <dgm:cxn modelId="{85C916E3-5847-4F6C-8D43-F45A549A775E}" srcId="{98319E7A-BA23-4A44-BF78-21A526790DBB}" destId="{B1DC2C8A-D739-453D-AEAA-AC30AF8ED7CA}" srcOrd="0" destOrd="0" parTransId="{1B61E7C3-ADF9-4F4C-B4F6-2B434641A305}" sibTransId="{848BC57E-7043-4AFD-9076-EB6689C3DDFE}"/>
    <dgm:cxn modelId="{3BBB0EE4-2DB0-4E7A-ABF1-B17546B331B4}" type="presOf" srcId="{A0EEA3E7-2BE1-47C1-A81B-EA7388909A38}" destId="{9E3EBBCC-7DCC-49F9-A8F7-99D656EEB1B8}" srcOrd="0" destOrd="0" presId="urn:microsoft.com/office/officeart/2005/8/layout/vList5"/>
    <dgm:cxn modelId="{47EDBDE4-A49D-460D-BE9C-671CE2D32E28}" srcId="{0565DDE6-60E7-4D15-8164-DAB4A13A5E37}" destId="{0212AF33-2A63-476A-9066-1930CB6A0FFA}" srcOrd="9" destOrd="0" parTransId="{D13F7D4C-4154-42F9-A0AB-91F29E62B9F0}" sibTransId="{1DD94D19-F176-43EA-8A59-2BD1E11887C4}"/>
    <dgm:cxn modelId="{94381DE5-F218-4956-A307-935325BDEB84}" type="presOf" srcId="{57DDD09A-0F28-4057-BC4E-E071EA1BDDF0}" destId="{25E8D09B-C4F0-4739-903B-95990C3E045D}" srcOrd="0" destOrd="0" presId="urn:microsoft.com/office/officeart/2005/8/layout/vList5"/>
    <dgm:cxn modelId="{369DAFE5-2578-4417-8D2B-497E09AC9123}" type="presOf" srcId="{E20F207C-B9AB-492C-8366-3D7445A8E3AB}" destId="{4049AF85-FA43-4844-B326-25390622AA6E}" srcOrd="0" destOrd="0" presId="urn:microsoft.com/office/officeart/2005/8/layout/vList5"/>
    <dgm:cxn modelId="{EE76B7E7-A630-40AA-8779-BEF68CA82869}" srcId="{0565DDE6-60E7-4D15-8164-DAB4A13A5E37}" destId="{57DDD09A-0F28-4057-BC4E-E071EA1BDDF0}" srcOrd="8" destOrd="0" parTransId="{C37E7C7A-1414-440B-BCE0-B92E4AD68668}" sibTransId="{1833F918-4A4A-4127-BABE-2A67048C02D7}"/>
    <dgm:cxn modelId="{BE662EED-DCF4-4A58-8BD0-7FF0E58C2691}" srcId="{B389B679-20E1-4698-9AD0-ED09A33FE5E9}" destId="{5B806874-3853-412F-A71C-A2248DC7B7EF}" srcOrd="2" destOrd="0" parTransId="{65C2ECC8-A686-4E75-9900-DED68A9D068B}" sibTransId="{BD0BE927-E7C3-4615-8313-24B25AF40668}"/>
    <dgm:cxn modelId="{E7F767EE-7031-4E0D-A70D-28B75BDD2A2C}" type="presOf" srcId="{21DE4379-9E14-4F17-B7B6-BEEF5E5E0B1E}" destId="{9C1E59FC-E124-4B86-BD1E-A114F9FFBC61}" srcOrd="0" destOrd="2" presId="urn:microsoft.com/office/officeart/2005/8/layout/vList5"/>
    <dgm:cxn modelId="{8E7054F1-99B3-4E5C-BB7E-50FC103B140A}" srcId="{0565DDE6-60E7-4D15-8164-DAB4A13A5E37}" destId="{DD0C1FFB-45DD-48F8-8219-C564444A2ABD}" srcOrd="0" destOrd="0" parTransId="{B87995D7-6FB0-4CAE-B43B-71556D93C159}" sibTransId="{6D29AA39-037A-4CE0-95AE-305FD9EF02D4}"/>
    <dgm:cxn modelId="{25F714F3-DF78-45BA-BDD1-0D5F61BD1EDE}" type="presOf" srcId="{0212AF33-2A63-476A-9066-1930CB6A0FFA}" destId="{F30C57CE-2D62-4712-A850-2BEA188A47D2}" srcOrd="0" destOrd="0" presId="urn:microsoft.com/office/officeart/2005/8/layout/vList5"/>
    <dgm:cxn modelId="{DE9664FB-945B-4F2B-8E5F-51463B7D11AD}" type="presOf" srcId="{920BE794-347C-414B-9F9A-CB30D6563CF8}" destId="{9C1E59FC-E124-4B86-BD1E-A114F9FFBC61}" srcOrd="0" destOrd="1" presId="urn:microsoft.com/office/officeart/2005/8/layout/vList5"/>
    <dgm:cxn modelId="{B4AD198B-B064-448C-B303-7970632BC7FC}" type="presParOf" srcId="{880C9234-7457-4D2E-8A2A-32D26CFBFCA0}" destId="{6269A04D-11B8-4854-8CAD-B47D823C9CC7}" srcOrd="0" destOrd="0" presId="urn:microsoft.com/office/officeart/2005/8/layout/vList5"/>
    <dgm:cxn modelId="{F1F016DE-48C2-4B53-8D83-7056F29C529A}" type="presParOf" srcId="{6269A04D-11B8-4854-8CAD-B47D823C9CC7}" destId="{FA1BBB65-B53A-4B38-A94B-8EB0CEAB818D}" srcOrd="0" destOrd="0" presId="urn:microsoft.com/office/officeart/2005/8/layout/vList5"/>
    <dgm:cxn modelId="{D7F5058A-0D29-4A02-AE30-E4CA197826EF}" type="presParOf" srcId="{6269A04D-11B8-4854-8CAD-B47D823C9CC7}" destId="{F0CD3335-589E-41B1-A5C2-CFB3F72ED223}" srcOrd="1" destOrd="0" presId="urn:microsoft.com/office/officeart/2005/8/layout/vList5"/>
    <dgm:cxn modelId="{8843EBEA-338E-42FD-B905-88B2894E6F99}" type="presParOf" srcId="{880C9234-7457-4D2E-8A2A-32D26CFBFCA0}" destId="{5E57028E-A7FC-428C-94C5-004A3BD0438D}" srcOrd="1" destOrd="0" presId="urn:microsoft.com/office/officeart/2005/8/layout/vList5"/>
    <dgm:cxn modelId="{69A93366-45F9-4B14-96DC-8D07FD7B81BC}" type="presParOf" srcId="{880C9234-7457-4D2E-8A2A-32D26CFBFCA0}" destId="{E7C8A664-8FD4-451C-B87C-7AFAB37BA05C}" srcOrd="2" destOrd="0" presId="urn:microsoft.com/office/officeart/2005/8/layout/vList5"/>
    <dgm:cxn modelId="{A2BED079-A3B4-41C6-BCC7-8380C3B28BE7}" type="presParOf" srcId="{E7C8A664-8FD4-451C-B87C-7AFAB37BA05C}" destId="{4F145D29-CD26-405A-ACB3-C1678BE9144F}" srcOrd="0" destOrd="0" presId="urn:microsoft.com/office/officeart/2005/8/layout/vList5"/>
    <dgm:cxn modelId="{8224C9C5-F8C9-4FC9-B5B6-A0817F15AF02}" type="presParOf" srcId="{E7C8A664-8FD4-451C-B87C-7AFAB37BA05C}" destId="{8884D80F-4803-401F-B0B0-2CF52DD34328}" srcOrd="1" destOrd="0" presId="urn:microsoft.com/office/officeart/2005/8/layout/vList5"/>
    <dgm:cxn modelId="{219A2C1F-5485-456F-9669-F9933ED15382}" type="presParOf" srcId="{880C9234-7457-4D2E-8A2A-32D26CFBFCA0}" destId="{32A06110-696B-4436-ADCC-55F073627947}" srcOrd="3" destOrd="0" presId="urn:microsoft.com/office/officeart/2005/8/layout/vList5"/>
    <dgm:cxn modelId="{F80105A7-DD76-419D-8443-80AEFAD67BEB}" type="presParOf" srcId="{880C9234-7457-4D2E-8A2A-32D26CFBFCA0}" destId="{FDF28828-C922-48E5-A54B-A7045302DDA9}" srcOrd="4" destOrd="0" presId="urn:microsoft.com/office/officeart/2005/8/layout/vList5"/>
    <dgm:cxn modelId="{39A108CE-92E7-4F69-9713-6AB05BB7B9FF}" type="presParOf" srcId="{FDF28828-C922-48E5-A54B-A7045302DDA9}" destId="{3D8DD814-4A1C-49FC-AC3A-73696AAF7934}" srcOrd="0" destOrd="0" presId="urn:microsoft.com/office/officeart/2005/8/layout/vList5"/>
    <dgm:cxn modelId="{8A53CF19-7F48-450F-8FD3-C680B0662883}" type="presParOf" srcId="{FDF28828-C922-48E5-A54B-A7045302DDA9}" destId="{18599C2D-6F2A-44DE-A38D-D77641F4F6C9}" srcOrd="1" destOrd="0" presId="urn:microsoft.com/office/officeart/2005/8/layout/vList5"/>
    <dgm:cxn modelId="{F2343BA2-D52E-41C2-8086-84E4417CA895}" type="presParOf" srcId="{880C9234-7457-4D2E-8A2A-32D26CFBFCA0}" destId="{F852E9A7-3040-4C58-825B-2D41E97A116E}" srcOrd="5" destOrd="0" presId="urn:microsoft.com/office/officeart/2005/8/layout/vList5"/>
    <dgm:cxn modelId="{606691C9-6DBE-4570-92D8-A6906989236D}" type="presParOf" srcId="{880C9234-7457-4D2E-8A2A-32D26CFBFCA0}" destId="{1AE521D1-9B12-4F55-BE4F-4AC335180995}" srcOrd="6" destOrd="0" presId="urn:microsoft.com/office/officeart/2005/8/layout/vList5"/>
    <dgm:cxn modelId="{41B06220-7806-4A6D-955A-375D7D637A45}" type="presParOf" srcId="{1AE521D1-9B12-4F55-BE4F-4AC335180995}" destId="{4049AF85-FA43-4844-B326-25390622AA6E}" srcOrd="0" destOrd="0" presId="urn:microsoft.com/office/officeart/2005/8/layout/vList5"/>
    <dgm:cxn modelId="{AE4B9566-3C0D-47BC-ADFD-0522D3A1BF2A}" type="presParOf" srcId="{1AE521D1-9B12-4F55-BE4F-4AC335180995}" destId="{9E3EBBCC-7DCC-49F9-A8F7-99D656EEB1B8}" srcOrd="1" destOrd="0" presId="urn:microsoft.com/office/officeart/2005/8/layout/vList5"/>
    <dgm:cxn modelId="{B9D015F9-B4C1-4579-84DC-85E056911E63}" type="presParOf" srcId="{880C9234-7457-4D2E-8A2A-32D26CFBFCA0}" destId="{BD7F1327-B03D-48B2-93ED-A149F11728D0}" srcOrd="7" destOrd="0" presId="urn:microsoft.com/office/officeart/2005/8/layout/vList5"/>
    <dgm:cxn modelId="{F6CF4594-A087-4DC1-AE13-2B5FA92F438B}" type="presParOf" srcId="{880C9234-7457-4D2E-8A2A-32D26CFBFCA0}" destId="{732CF292-FFAA-4FA3-BE71-C2AB328F1011}" srcOrd="8" destOrd="0" presId="urn:microsoft.com/office/officeart/2005/8/layout/vList5"/>
    <dgm:cxn modelId="{39EDA71D-FCF7-44A3-8105-011B0639B40B}" type="presParOf" srcId="{732CF292-FFAA-4FA3-BE71-C2AB328F1011}" destId="{E946E97B-4F32-4A57-9047-079E12F4BD9B}" srcOrd="0" destOrd="0" presId="urn:microsoft.com/office/officeart/2005/8/layout/vList5"/>
    <dgm:cxn modelId="{7D1BB984-2EE1-4992-B9D9-C54FD58CB878}" type="presParOf" srcId="{732CF292-FFAA-4FA3-BE71-C2AB328F1011}" destId="{D9B324CD-A43F-4E01-9E64-CDAC9C55F855}" srcOrd="1" destOrd="0" presId="urn:microsoft.com/office/officeart/2005/8/layout/vList5"/>
    <dgm:cxn modelId="{39AA4921-0C7D-43E0-94C3-C30473F4E680}" type="presParOf" srcId="{880C9234-7457-4D2E-8A2A-32D26CFBFCA0}" destId="{1AC67DE2-6BCE-4F92-AAB2-1CC490382BCC}" srcOrd="9" destOrd="0" presId="urn:microsoft.com/office/officeart/2005/8/layout/vList5"/>
    <dgm:cxn modelId="{45D658BA-9884-48B8-90E3-D227EA011082}" type="presParOf" srcId="{880C9234-7457-4D2E-8A2A-32D26CFBFCA0}" destId="{6C3852F2-1F21-4E00-8490-D9976659639E}" srcOrd="10" destOrd="0" presId="urn:microsoft.com/office/officeart/2005/8/layout/vList5"/>
    <dgm:cxn modelId="{927E54FE-87B3-4A7A-9BF0-88291ED0387E}" type="presParOf" srcId="{6C3852F2-1F21-4E00-8490-D9976659639E}" destId="{5A22846F-DF93-46A6-A904-BB2B15B36C06}" srcOrd="0" destOrd="0" presId="urn:microsoft.com/office/officeart/2005/8/layout/vList5"/>
    <dgm:cxn modelId="{A0630474-1E3A-4700-A09D-A7A74481E5D9}" type="presParOf" srcId="{6C3852F2-1F21-4E00-8490-D9976659639E}" destId="{70823BE2-9C71-41F4-B25F-54AFB9A4A56C}" srcOrd="1" destOrd="0" presId="urn:microsoft.com/office/officeart/2005/8/layout/vList5"/>
    <dgm:cxn modelId="{9D2B3FAA-DD36-4285-B46C-DDDA788ABBFE}" type="presParOf" srcId="{880C9234-7457-4D2E-8A2A-32D26CFBFCA0}" destId="{01DDF7CF-0196-4BF4-AB22-4D8E450C5AD4}" srcOrd="11" destOrd="0" presId="urn:microsoft.com/office/officeart/2005/8/layout/vList5"/>
    <dgm:cxn modelId="{2FAFC178-ACFE-4963-8E7E-7D399A5B46FE}" type="presParOf" srcId="{880C9234-7457-4D2E-8A2A-32D26CFBFCA0}" destId="{67DB74A2-F271-431E-BA9D-C50F5B290893}" srcOrd="12" destOrd="0" presId="urn:microsoft.com/office/officeart/2005/8/layout/vList5"/>
    <dgm:cxn modelId="{ACB0F702-DCCE-48EA-B847-A4C57BCCFDF4}" type="presParOf" srcId="{67DB74A2-F271-431E-BA9D-C50F5B290893}" destId="{C25E5ED1-139D-4A59-8E68-A554E44C8DF4}" srcOrd="0" destOrd="0" presId="urn:microsoft.com/office/officeart/2005/8/layout/vList5"/>
    <dgm:cxn modelId="{403258B2-8209-4C4B-ADA3-79A5076A465A}" type="presParOf" srcId="{67DB74A2-F271-431E-BA9D-C50F5B290893}" destId="{3A7EF1D2-233B-4C9C-B014-84C388C6ABB4}" srcOrd="1" destOrd="0" presId="urn:microsoft.com/office/officeart/2005/8/layout/vList5"/>
    <dgm:cxn modelId="{1EFE76E0-64B3-45D7-AFD5-E5560309FC9C}" type="presParOf" srcId="{880C9234-7457-4D2E-8A2A-32D26CFBFCA0}" destId="{6CAB4EA1-811C-4243-A28A-F99EE9D45177}" srcOrd="13" destOrd="0" presId="urn:microsoft.com/office/officeart/2005/8/layout/vList5"/>
    <dgm:cxn modelId="{67B3EA56-86A1-4CC0-85A0-8F2939DFC124}" type="presParOf" srcId="{880C9234-7457-4D2E-8A2A-32D26CFBFCA0}" destId="{2173906B-8597-4192-9E8A-996AF65ADEFB}" srcOrd="14" destOrd="0" presId="urn:microsoft.com/office/officeart/2005/8/layout/vList5"/>
    <dgm:cxn modelId="{78DDAF77-CA4A-4BDD-AC97-4589FC11F550}" type="presParOf" srcId="{2173906B-8597-4192-9E8A-996AF65ADEFB}" destId="{A7C92EF2-2FD7-4A0C-990A-B6867F8026AB}" srcOrd="0" destOrd="0" presId="urn:microsoft.com/office/officeart/2005/8/layout/vList5"/>
    <dgm:cxn modelId="{89F9826E-D308-4D78-A298-CDA049FF49A1}" type="presParOf" srcId="{2173906B-8597-4192-9E8A-996AF65ADEFB}" destId="{9C1E59FC-E124-4B86-BD1E-A114F9FFBC61}" srcOrd="1" destOrd="0" presId="urn:microsoft.com/office/officeart/2005/8/layout/vList5"/>
    <dgm:cxn modelId="{B5740A1E-7A01-44AD-AAA7-880AEAFCA0F2}" type="presParOf" srcId="{880C9234-7457-4D2E-8A2A-32D26CFBFCA0}" destId="{B03D5918-62B0-442A-8CFC-2AF6BA31E1E3}" srcOrd="15" destOrd="0" presId="urn:microsoft.com/office/officeart/2005/8/layout/vList5"/>
    <dgm:cxn modelId="{F54D967E-9271-4DE3-9247-CE5C25D6B6B9}" type="presParOf" srcId="{880C9234-7457-4D2E-8A2A-32D26CFBFCA0}" destId="{7182E79A-E409-4EC8-A322-0D7322C87AAF}" srcOrd="16" destOrd="0" presId="urn:microsoft.com/office/officeart/2005/8/layout/vList5"/>
    <dgm:cxn modelId="{FD57806F-9B83-4F63-B0EC-B10CE8B11489}" type="presParOf" srcId="{7182E79A-E409-4EC8-A322-0D7322C87AAF}" destId="{25E8D09B-C4F0-4739-903B-95990C3E045D}" srcOrd="0" destOrd="0" presId="urn:microsoft.com/office/officeart/2005/8/layout/vList5"/>
    <dgm:cxn modelId="{C8BC3FBF-D6C5-410E-8727-2826F017D4C4}" type="presParOf" srcId="{7182E79A-E409-4EC8-A322-0D7322C87AAF}" destId="{2D3C8DAA-943D-45CC-A3F9-AC548ED4AC50}" srcOrd="1" destOrd="0" presId="urn:microsoft.com/office/officeart/2005/8/layout/vList5"/>
    <dgm:cxn modelId="{E779F8EF-9A65-4806-A188-74F37A267B93}" type="presParOf" srcId="{880C9234-7457-4D2E-8A2A-32D26CFBFCA0}" destId="{C1E1DB2C-9374-4953-BF2E-6671BD4109D5}" srcOrd="17" destOrd="0" presId="urn:microsoft.com/office/officeart/2005/8/layout/vList5"/>
    <dgm:cxn modelId="{310291F7-AB04-414E-BDFB-526F53F124B9}" type="presParOf" srcId="{880C9234-7457-4D2E-8A2A-32D26CFBFCA0}" destId="{AA6C6725-DB5A-432D-99F6-166CE86ABC8D}" srcOrd="18" destOrd="0" presId="urn:microsoft.com/office/officeart/2005/8/layout/vList5"/>
    <dgm:cxn modelId="{AC2DFC93-4AA8-4724-8559-2FDD5F6E750C}" type="presParOf" srcId="{AA6C6725-DB5A-432D-99F6-166CE86ABC8D}" destId="{F30C57CE-2D62-4712-A850-2BEA188A47D2}" srcOrd="0" destOrd="0" presId="urn:microsoft.com/office/officeart/2005/8/layout/vList5"/>
    <dgm:cxn modelId="{C8CEEA6B-1A16-41A1-B7B2-27268F849A52}" type="presParOf" srcId="{AA6C6725-DB5A-432D-99F6-166CE86ABC8D}" destId="{A86EC612-1A13-4347-A4AE-2C305BE12E4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D3335-589E-41B1-A5C2-CFB3F72ED223}">
      <dsp:nvSpPr>
        <dsp:cNvPr id="0" name=""/>
        <dsp:cNvSpPr/>
      </dsp:nvSpPr>
      <dsp:spPr>
        <a:xfrm rot="5400000">
          <a:off x="5446586" y="-2377171"/>
          <a:ext cx="474042" cy="53492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организационно-распорядительные</a:t>
          </a:r>
        </a:p>
        <a:p>
          <a:pPr marL="114300" lvl="1" indent="-114300" algn="l" defTabSz="533400">
            <a:lnSpc>
              <a:spcPct val="90000"/>
            </a:lnSpc>
            <a:spcBef>
              <a:spcPct val="0"/>
            </a:spcBef>
            <a:spcAft>
              <a:spcPct val="15000"/>
            </a:spcAft>
            <a:buChar char="•"/>
          </a:pPr>
          <a:r>
            <a:rPr lang="ru-RU" sz="1200" kern="1200" dirty="0"/>
            <a:t>Трудовым отношениям</a:t>
          </a:r>
        </a:p>
        <a:p>
          <a:pPr marL="114300" lvl="1" indent="-114300" algn="l" defTabSz="533400">
            <a:lnSpc>
              <a:spcPct val="90000"/>
            </a:lnSpc>
            <a:spcBef>
              <a:spcPct val="0"/>
            </a:spcBef>
            <a:spcAft>
              <a:spcPct val="15000"/>
            </a:spcAft>
            <a:buChar char="•"/>
          </a:pPr>
          <a:r>
            <a:rPr lang="ru-RU" sz="1200" kern="1200" dirty="0"/>
            <a:t>по бухгалтерскому учету и др.</a:t>
          </a:r>
        </a:p>
      </dsp:txBody>
      <dsp:txXfrm rot="-5400000">
        <a:off x="3008969" y="83587"/>
        <a:ext cx="5326136" cy="427760"/>
      </dsp:txXfrm>
    </dsp:sp>
    <dsp:sp modelId="{FA1BBB65-B53A-4B38-A94B-8EB0CEAB818D}">
      <dsp:nvSpPr>
        <dsp:cNvPr id="0" name=""/>
        <dsp:cNvSpPr/>
      </dsp:nvSpPr>
      <dsp:spPr>
        <a:xfrm>
          <a:off x="0" y="1190"/>
          <a:ext cx="3008968" cy="59255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По видам деятельности</a:t>
          </a:r>
        </a:p>
      </dsp:txBody>
      <dsp:txXfrm>
        <a:off x="28926" y="30116"/>
        <a:ext cx="2951116" cy="534700"/>
      </dsp:txXfrm>
    </dsp:sp>
    <dsp:sp modelId="{8884D80F-4803-401F-B0B0-2CF52DD34328}">
      <dsp:nvSpPr>
        <dsp:cNvPr id="0" name=""/>
        <dsp:cNvSpPr/>
      </dsp:nvSpPr>
      <dsp:spPr>
        <a:xfrm rot="5400000">
          <a:off x="5446586" y="-1754990"/>
          <a:ext cx="474042" cy="53492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a:t>официальные</a:t>
          </a:r>
        </a:p>
        <a:p>
          <a:pPr marL="114300" lvl="1" indent="-114300" algn="l" defTabSz="622300">
            <a:lnSpc>
              <a:spcPct val="90000"/>
            </a:lnSpc>
            <a:spcBef>
              <a:spcPct val="0"/>
            </a:spcBef>
            <a:spcAft>
              <a:spcPct val="15000"/>
            </a:spcAft>
            <a:buChar char="•"/>
          </a:pPr>
          <a:r>
            <a:rPr lang="ru-RU" sz="1400" kern="1200" dirty="0"/>
            <a:t>личные</a:t>
          </a:r>
        </a:p>
      </dsp:txBody>
      <dsp:txXfrm rot="-5400000">
        <a:off x="3008969" y="705768"/>
        <a:ext cx="5326136" cy="427760"/>
      </dsp:txXfrm>
    </dsp:sp>
    <dsp:sp modelId="{4F145D29-CD26-405A-ACB3-C1678BE9144F}">
      <dsp:nvSpPr>
        <dsp:cNvPr id="0" name=""/>
        <dsp:cNvSpPr/>
      </dsp:nvSpPr>
      <dsp:spPr>
        <a:xfrm>
          <a:off x="0" y="623371"/>
          <a:ext cx="3008968" cy="59255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По происхождению</a:t>
          </a:r>
        </a:p>
      </dsp:txBody>
      <dsp:txXfrm>
        <a:off x="28926" y="652297"/>
        <a:ext cx="2951116" cy="534700"/>
      </dsp:txXfrm>
    </dsp:sp>
    <dsp:sp modelId="{18599C2D-6F2A-44DE-A38D-D77641F4F6C9}">
      <dsp:nvSpPr>
        <dsp:cNvPr id="0" name=""/>
        <dsp:cNvSpPr/>
      </dsp:nvSpPr>
      <dsp:spPr>
        <a:xfrm rot="5400000">
          <a:off x="5446586" y="-1132810"/>
          <a:ext cx="474042" cy="53492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t>внутренние</a:t>
          </a:r>
        </a:p>
        <a:p>
          <a:pPr marL="171450" lvl="1" indent="-171450" algn="l" defTabSz="711200">
            <a:lnSpc>
              <a:spcPct val="90000"/>
            </a:lnSpc>
            <a:spcBef>
              <a:spcPct val="0"/>
            </a:spcBef>
            <a:spcAft>
              <a:spcPct val="15000"/>
            </a:spcAft>
            <a:buChar char="•"/>
          </a:pPr>
          <a:r>
            <a:rPr lang="ru-RU" sz="1600" kern="1200" dirty="0"/>
            <a:t>внешние</a:t>
          </a:r>
        </a:p>
      </dsp:txBody>
      <dsp:txXfrm rot="-5400000">
        <a:off x="3008969" y="1327948"/>
        <a:ext cx="5326136" cy="427760"/>
      </dsp:txXfrm>
    </dsp:sp>
    <dsp:sp modelId="{3D8DD814-4A1C-49FC-AC3A-73696AAF7934}">
      <dsp:nvSpPr>
        <dsp:cNvPr id="0" name=""/>
        <dsp:cNvSpPr/>
      </dsp:nvSpPr>
      <dsp:spPr>
        <a:xfrm>
          <a:off x="0" y="1245552"/>
          <a:ext cx="3008968" cy="59255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По месту составления</a:t>
          </a:r>
        </a:p>
      </dsp:txBody>
      <dsp:txXfrm>
        <a:off x="28926" y="1274478"/>
        <a:ext cx="2951116" cy="534700"/>
      </dsp:txXfrm>
    </dsp:sp>
    <dsp:sp modelId="{9E3EBBCC-7DCC-49F9-A8F7-99D656EEB1B8}">
      <dsp:nvSpPr>
        <dsp:cNvPr id="0" name=""/>
        <dsp:cNvSpPr/>
      </dsp:nvSpPr>
      <dsp:spPr>
        <a:xfrm rot="5400000">
          <a:off x="5446586" y="-510629"/>
          <a:ext cx="474042" cy="53492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a:t>простые</a:t>
          </a:r>
        </a:p>
        <a:p>
          <a:pPr marL="114300" lvl="1" indent="-114300" algn="l" defTabSz="622300">
            <a:lnSpc>
              <a:spcPct val="90000"/>
            </a:lnSpc>
            <a:spcBef>
              <a:spcPct val="0"/>
            </a:spcBef>
            <a:spcAft>
              <a:spcPct val="15000"/>
            </a:spcAft>
            <a:buChar char="•"/>
          </a:pPr>
          <a:r>
            <a:rPr lang="ru-RU" sz="1400" kern="1200" dirty="0"/>
            <a:t>сложные</a:t>
          </a:r>
        </a:p>
      </dsp:txBody>
      <dsp:txXfrm rot="-5400000">
        <a:off x="3008969" y="1950129"/>
        <a:ext cx="5326136" cy="427760"/>
      </dsp:txXfrm>
    </dsp:sp>
    <dsp:sp modelId="{4049AF85-FA43-4844-B326-25390622AA6E}">
      <dsp:nvSpPr>
        <dsp:cNvPr id="0" name=""/>
        <dsp:cNvSpPr/>
      </dsp:nvSpPr>
      <dsp:spPr>
        <a:xfrm>
          <a:off x="0" y="1867732"/>
          <a:ext cx="3008968" cy="59255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По содержанию</a:t>
          </a:r>
        </a:p>
      </dsp:txBody>
      <dsp:txXfrm>
        <a:off x="28926" y="1896658"/>
        <a:ext cx="2951116" cy="534700"/>
      </dsp:txXfrm>
    </dsp:sp>
    <dsp:sp modelId="{D9B324CD-A43F-4E01-9E64-CDAC9C55F855}">
      <dsp:nvSpPr>
        <dsp:cNvPr id="0" name=""/>
        <dsp:cNvSpPr/>
      </dsp:nvSpPr>
      <dsp:spPr>
        <a:xfrm rot="5400000">
          <a:off x="5388454" y="111551"/>
          <a:ext cx="590306" cy="53492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индивидуальные</a:t>
          </a:r>
        </a:p>
        <a:p>
          <a:pPr marL="114300" lvl="1" indent="-114300" algn="l" defTabSz="533400">
            <a:lnSpc>
              <a:spcPct val="90000"/>
            </a:lnSpc>
            <a:spcBef>
              <a:spcPct val="0"/>
            </a:spcBef>
            <a:spcAft>
              <a:spcPct val="15000"/>
            </a:spcAft>
            <a:buChar char="•"/>
          </a:pPr>
          <a:r>
            <a:rPr lang="ru-RU" sz="1200" kern="1200" dirty="0"/>
            <a:t>трафаретные</a:t>
          </a:r>
        </a:p>
        <a:p>
          <a:pPr marL="114300" lvl="1" indent="-114300" algn="l" defTabSz="533400">
            <a:lnSpc>
              <a:spcPct val="90000"/>
            </a:lnSpc>
            <a:spcBef>
              <a:spcPct val="0"/>
            </a:spcBef>
            <a:spcAft>
              <a:spcPct val="15000"/>
            </a:spcAft>
            <a:buChar char="•"/>
          </a:pPr>
          <a:r>
            <a:rPr lang="ru-RU" sz="1200" kern="1200" dirty="0"/>
            <a:t>типовые</a:t>
          </a:r>
        </a:p>
      </dsp:txBody>
      <dsp:txXfrm rot="-5400000">
        <a:off x="3008969" y="2519852"/>
        <a:ext cx="5320461" cy="532674"/>
      </dsp:txXfrm>
    </dsp:sp>
    <dsp:sp modelId="{E946E97B-4F32-4A57-9047-079E12F4BD9B}">
      <dsp:nvSpPr>
        <dsp:cNvPr id="0" name=""/>
        <dsp:cNvSpPr/>
      </dsp:nvSpPr>
      <dsp:spPr>
        <a:xfrm>
          <a:off x="0" y="2489913"/>
          <a:ext cx="3008968" cy="59255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По форме</a:t>
          </a:r>
        </a:p>
      </dsp:txBody>
      <dsp:txXfrm>
        <a:off x="28926" y="2518839"/>
        <a:ext cx="2951116" cy="534700"/>
      </dsp:txXfrm>
    </dsp:sp>
    <dsp:sp modelId="{70823BE2-9C71-41F4-B25F-54AFB9A4A56C}">
      <dsp:nvSpPr>
        <dsp:cNvPr id="0" name=""/>
        <dsp:cNvSpPr/>
      </dsp:nvSpPr>
      <dsp:spPr>
        <a:xfrm rot="5400000">
          <a:off x="5446586" y="733731"/>
          <a:ext cx="474042" cy="53492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ru-RU" sz="1400" kern="1200" dirty="0"/>
            <a:t>срочные</a:t>
          </a:r>
        </a:p>
        <a:p>
          <a:pPr marL="114300" lvl="1" indent="-114300" algn="l" defTabSz="622300">
            <a:lnSpc>
              <a:spcPct val="90000"/>
            </a:lnSpc>
            <a:spcBef>
              <a:spcPct val="0"/>
            </a:spcBef>
            <a:spcAft>
              <a:spcPct val="15000"/>
            </a:spcAft>
            <a:buChar char="•"/>
          </a:pPr>
          <a:r>
            <a:rPr lang="ru-RU" sz="1400" kern="1200" dirty="0"/>
            <a:t>несрочные</a:t>
          </a:r>
        </a:p>
      </dsp:txBody>
      <dsp:txXfrm rot="-5400000">
        <a:off x="3008969" y="3194490"/>
        <a:ext cx="5326136" cy="427760"/>
      </dsp:txXfrm>
    </dsp:sp>
    <dsp:sp modelId="{5A22846F-DF93-46A6-A904-BB2B15B36C06}">
      <dsp:nvSpPr>
        <dsp:cNvPr id="0" name=""/>
        <dsp:cNvSpPr/>
      </dsp:nvSpPr>
      <dsp:spPr>
        <a:xfrm>
          <a:off x="0" y="3112093"/>
          <a:ext cx="3008968" cy="59255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По срокам исполнения</a:t>
          </a:r>
        </a:p>
      </dsp:txBody>
      <dsp:txXfrm>
        <a:off x="28926" y="3141019"/>
        <a:ext cx="2951116" cy="534700"/>
      </dsp:txXfrm>
    </dsp:sp>
    <dsp:sp modelId="{3A7EF1D2-233B-4C9C-B014-84C388C6ABB4}">
      <dsp:nvSpPr>
        <dsp:cNvPr id="0" name=""/>
        <dsp:cNvSpPr/>
      </dsp:nvSpPr>
      <dsp:spPr>
        <a:xfrm rot="5400000">
          <a:off x="5323570" y="1416734"/>
          <a:ext cx="708973" cy="53440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письменные</a:t>
          </a:r>
        </a:p>
        <a:p>
          <a:pPr marL="114300" lvl="1" indent="-114300" algn="l" defTabSz="533400">
            <a:lnSpc>
              <a:spcPct val="90000"/>
            </a:lnSpc>
            <a:spcBef>
              <a:spcPct val="0"/>
            </a:spcBef>
            <a:spcAft>
              <a:spcPct val="15000"/>
            </a:spcAft>
            <a:buChar char="•"/>
          </a:pPr>
          <a:r>
            <a:rPr lang="ru-RU" sz="1200" kern="1200" dirty="0"/>
            <a:t>графические</a:t>
          </a:r>
        </a:p>
        <a:p>
          <a:pPr marL="114300" lvl="1" indent="-114300" algn="l" defTabSz="533400">
            <a:lnSpc>
              <a:spcPct val="90000"/>
            </a:lnSpc>
            <a:spcBef>
              <a:spcPct val="0"/>
            </a:spcBef>
            <a:spcAft>
              <a:spcPct val="15000"/>
            </a:spcAft>
            <a:buChar char="•"/>
          </a:pPr>
          <a:r>
            <a:rPr lang="ru-RU" sz="1200" kern="1200" dirty="0"/>
            <a:t>фото- и кинодокументы</a:t>
          </a:r>
        </a:p>
      </dsp:txBody>
      <dsp:txXfrm rot="-5400000">
        <a:off x="3006031" y="3768883"/>
        <a:ext cx="5309444" cy="639755"/>
      </dsp:txXfrm>
    </dsp:sp>
    <dsp:sp modelId="{C25E5ED1-139D-4A59-8E68-A554E44C8DF4}">
      <dsp:nvSpPr>
        <dsp:cNvPr id="0" name=""/>
        <dsp:cNvSpPr/>
      </dsp:nvSpPr>
      <dsp:spPr>
        <a:xfrm>
          <a:off x="0" y="3792484"/>
          <a:ext cx="3006030" cy="59255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По средствам фиксации</a:t>
          </a:r>
        </a:p>
      </dsp:txBody>
      <dsp:txXfrm>
        <a:off x="28926" y="3821410"/>
        <a:ext cx="2948178" cy="534700"/>
      </dsp:txXfrm>
    </dsp:sp>
    <dsp:sp modelId="{9C1E59FC-E124-4B86-BD1E-A114F9FFBC61}">
      <dsp:nvSpPr>
        <dsp:cNvPr id="0" name=""/>
        <dsp:cNvSpPr/>
      </dsp:nvSpPr>
      <dsp:spPr>
        <a:xfrm rot="5400000">
          <a:off x="5330017" y="2156332"/>
          <a:ext cx="696079" cy="53440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подлинники</a:t>
          </a:r>
        </a:p>
        <a:p>
          <a:pPr marL="114300" lvl="1" indent="-114300" algn="l" defTabSz="533400">
            <a:lnSpc>
              <a:spcPct val="90000"/>
            </a:lnSpc>
            <a:spcBef>
              <a:spcPct val="0"/>
            </a:spcBef>
            <a:spcAft>
              <a:spcPct val="15000"/>
            </a:spcAft>
            <a:buChar char="•"/>
          </a:pPr>
          <a:r>
            <a:rPr lang="ru-RU" sz="1200" kern="1200" dirty="0"/>
            <a:t>копии</a:t>
          </a:r>
        </a:p>
        <a:p>
          <a:pPr marL="114300" lvl="1" indent="-114300" algn="l" defTabSz="533400">
            <a:lnSpc>
              <a:spcPct val="90000"/>
            </a:lnSpc>
            <a:spcBef>
              <a:spcPct val="0"/>
            </a:spcBef>
            <a:spcAft>
              <a:spcPct val="15000"/>
            </a:spcAft>
            <a:buChar char="•"/>
          </a:pPr>
          <a:r>
            <a:rPr lang="ru-RU" sz="1200" kern="1200" dirty="0"/>
            <a:t>выписки</a:t>
          </a:r>
        </a:p>
        <a:p>
          <a:pPr marL="114300" lvl="1" indent="-114300" algn="l" defTabSz="533400">
            <a:lnSpc>
              <a:spcPct val="90000"/>
            </a:lnSpc>
            <a:spcBef>
              <a:spcPct val="0"/>
            </a:spcBef>
            <a:spcAft>
              <a:spcPct val="15000"/>
            </a:spcAft>
            <a:buChar char="•"/>
          </a:pPr>
          <a:r>
            <a:rPr lang="ru-RU" sz="1200" kern="1200" dirty="0"/>
            <a:t>дубликаты</a:t>
          </a:r>
        </a:p>
      </dsp:txBody>
      <dsp:txXfrm rot="-5400000">
        <a:off x="3006030" y="4514299"/>
        <a:ext cx="5310073" cy="628119"/>
      </dsp:txXfrm>
    </dsp:sp>
    <dsp:sp modelId="{A7C92EF2-2FD7-4A0C-990A-B6867F8026AB}">
      <dsp:nvSpPr>
        <dsp:cNvPr id="0" name=""/>
        <dsp:cNvSpPr/>
      </dsp:nvSpPr>
      <dsp:spPr>
        <a:xfrm>
          <a:off x="0" y="4472875"/>
          <a:ext cx="3006030" cy="710968"/>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По назначению</a:t>
          </a:r>
        </a:p>
      </dsp:txBody>
      <dsp:txXfrm>
        <a:off x="34707" y="4507582"/>
        <a:ext cx="2936616" cy="641554"/>
      </dsp:txXfrm>
    </dsp:sp>
    <dsp:sp modelId="{2D3C8DAA-943D-45CC-A3F9-AC548ED4AC50}">
      <dsp:nvSpPr>
        <dsp:cNvPr id="0" name=""/>
        <dsp:cNvSpPr/>
      </dsp:nvSpPr>
      <dsp:spPr>
        <a:xfrm rot="5400000">
          <a:off x="5446586" y="2835109"/>
          <a:ext cx="474042" cy="53492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обычные</a:t>
          </a:r>
        </a:p>
        <a:p>
          <a:pPr marL="114300" lvl="1" indent="-114300" algn="l" defTabSz="533400">
            <a:lnSpc>
              <a:spcPct val="90000"/>
            </a:lnSpc>
            <a:spcBef>
              <a:spcPct val="0"/>
            </a:spcBef>
            <a:spcAft>
              <a:spcPct val="15000"/>
            </a:spcAft>
            <a:buChar char="•"/>
          </a:pPr>
          <a:r>
            <a:rPr lang="ru-RU" sz="1200" kern="1200" dirty="0"/>
            <a:t>секретные</a:t>
          </a:r>
        </a:p>
        <a:p>
          <a:pPr marL="114300" lvl="1" indent="-114300" algn="l" defTabSz="533400">
            <a:lnSpc>
              <a:spcPct val="90000"/>
            </a:lnSpc>
            <a:spcBef>
              <a:spcPct val="0"/>
            </a:spcBef>
            <a:spcAft>
              <a:spcPct val="15000"/>
            </a:spcAft>
            <a:buChar char="•"/>
          </a:pPr>
          <a:r>
            <a:rPr lang="ru-RU" sz="1200" kern="1200" dirty="0"/>
            <a:t>для служебного пользования</a:t>
          </a:r>
        </a:p>
      </dsp:txBody>
      <dsp:txXfrm rot="-5400000">
        <a:off x="3008969" y="5295868"/>
        <a:ext cx="5326136" cy="427760"/>
      </dsp:txXfrm>
    </dsp:sp>
    <dsp:sp modelId="{25E8D09B-C4F0-4739-903B-95990C3E045D}">
      <dsp:nvSpPr>
        <dsp:cNvPr id="0" name=""/>
        <dsp:cNvSpPr/>
      </dsp:nvSpPr>
      <dsp:spPr>
        <a:xfrm>
          <a:off x="0" y="5213471"/>
          <a:ext cx="3008968" cy="59255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По степени гласности</a:t>
          </a:r>
        </a:p>
      </dsp:txBody>
      <dsp:txXfrm>
        <a:off x="28926" y="5242397"/>
        <a:ext cx="2951116" cy="534700"/>
      </dsp:txXfrm>
    </dsp:sp>
    <dsp:sp modelId="{A86EC612-1A13-4347-A4AE-2C305BE12E43}">
      <dsp:nvSpPr>
        <dsp:cNvPr id="0" name=""/>
        <dsp:cNvSpPr/>
      </dsp:nvSpPr>
      <dsp:spPr>
        <a:xfrm rot="5400000">
          <a:off x="5446586" y="3457290"/>
          <a:ext cx="474042" cy="53492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t>подлинные: действительные и недействительные</a:t>
          </a:r>
        </a:p>
        <a:p>
          <a:pPr marL="114300" lvl="1" indent="-114300" algn="l" defTabSz="533400">
            <a:lnSpc>
              <a:spcPct val="90000"/>
            </a:lnSpc>
            <a:spcBef>
              <a:spcPct val="0"/>
            </a:spcBef>
            <a:spcAft>
              <a:spcPct val="15000"/>
            </a:spcAft>
            <a:buChar char="•"/>
          </a:pPr>
          <a:r>
            <a:rPr lang="ru-RU" sz="1200" kern="1200" dirty="0"/>
            <a:t>подложные</a:t>
          </a:r>
        </a:p>
      </dsp:txBody>
      <dsp:txXfrm rot="-5400000">
        <a:off x="3008969" y="5918049"/>
        <a:ext cx="5326136" cy="427760"/>
      </dsp:txXfrm>
    </dsp:sp>
    <dsp:sp modelId="{F30C57CE-2D62-4712-A850-2BEA188A47D2}">
      <dsp:nvSpPr>
        <dsp:cNvPr id="0" name=""/>
        <dsp:cNvSpPr/>
      </dsp:nvSpPr>
      <dsp:spPr>
        <a:xfrm>
          <a:off x="0" y="5835652"/>
          <a:ext cx="3008968" cy="59255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ru-RU" sz="1600" kern="1200" dirty="0">
              <a:solidFill>
                <a:schemeClr val="tx1"/>
              </a:solidFill>
            </a:rPr>
            <a:t>По юридической силе</a:t>
          </a:r>
        </a:p>
      </dsp:txBody>
      <dsp:txXfrm>
        <a:off x="28926" y="5864578"/>
        <a:ext cx="2951116" cy="5347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00DF751-AED3-4AAD-A9DE-E050EAED8937}" type="datetimeFigureOut">
              <a:rPr lang="ru-RU" smtClean="0"/>
              <a:t>18.10.2023</a:t>
            </a:fld>
            <a:endParaRPr lang="ru-RU"/>
          </a:p>
        </p:txBody>
      </p:sp>
      <p:sp>
        <p:nvSpPr>
          <p:cNvPr id="4" name="Образ слайда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0D3F8820-8965-45D1-A031-F3BB622705D2}" type="slidenum">
              <a:rPr lang="ru-RU" smtClean="0"/>
              <a:t>‹#›</a:t>
            </a:fld>
            <a:endParaRPr lang="ru-RU"/>
          </a:p>
        </p:txBody>
      </p:sp>
    </p:spTree>
    <p:extLst>
      <p:ext uri="{BB962C8B-B14F-4D97-AF65-F5344CB8AC3E}">
        <p14:creationId xmlns:p14="http://schemas.microsoft.com/office/powerpoint/2010/main" val="141554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D3F8820-8965-45D1-A031-F3BB622705D2}" type="slidenum">
              <a:rPr lang="ru-RU" smtClean="0"/>
              <a:t>45</a:t>
            </a:fld>
            <a:endParaRPr lang="ru-RU"/>
          </a:p>
        </p:txBody>
      </p:sp>
    </p:spTree>
    <p:extLst>
      <p:ext uri="{BB962C8B-B14F-4D97-AF65-F5344CB8AC3E}">
        <p14:creationId xmlns:p14="http://schemas.microsoft.com/office/powerpoint/2010/main" val="236212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1B3A1C16-782A-4FA0-A90D-9024653A8659}" type="datetimeFigureOut">
              <a:rPr lang="ru-RU" smtClean="0"/>
              <a:pPr/>
              <a:t>18.10.2023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B0CBD21-B8BA-4EB7-9302-E53B058E916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B3A1C16-782A-4FA0-A90D-9024653A8659}"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0CBD21-B8BA-4EB7-9302-E53B058E91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B3A1C16-782A-4FA0-A90D-9024653A8659}"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0CBD21-B8BA-4EB7-9302-E53B058E91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B3A1C16-782A-4FA0-A90D-9024653A8659}"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0CBD21-B8BA-4EB7-9302-E53B058E91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1B3A1C16-782A-4FA0-A90D-9024653A8659}" type="datetimeFigureOut">
              <a:rPr lang="ru-RU" smtClean="0"/>
              <a:pPr/>
              <a:t>18.10.2023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0CBD21-B8BA-4EB7-9302-E53B058E916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B3A1C16-782A-4FA0-A90D-9024653A8659}" type="datetimeFigureOut">
              <a:rPr lang="ru-RU" smtClean="0"/>
              <a:pPr/>
              <a:t>18.10.2023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0CBD21-B8BA-4EB7-9302-E53B058E91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1B3A1C16-782A-4FA0-A90D-9024653A8659}" type="datetimeFigureOut">
              <a:rPr lang="ru-RU" smtClean="0"/>
              <a:pPr/>
              <a:t>18.10.2023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0CBD21-B8BA-4EB7-9302-E53B058E91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1B3A1C16-782A-4FA0-A90D-9024653A8659}" type="datetimeFigureOut">
              <a:rPr lang="ru-RU" smtClean="0"/>
              <a:pPr/>
              <a:t>18.10.2023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0CBD21-B8BA-4EB7-9302-E53B058E91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3A1C16-782A-4FA0-A90D-9024653A8659}" type="datetimeFigureOut">
              <a:rPr lang="ru-RU" smtClean="0"/>
              <a:pPr/>
              <a:t>18.10.2023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0CBD21-B8BA-4EB7-9302-E53B058E91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B3A1C16-782A-4FA0-A90D-9024653A8659}" type="datetimeFigureOut">
              <a:rPr lang="ru-RU" smtClean="0"/>
              <a:pPr/>
              <a:t>18.10.2023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0CBD21-B8BA-4EB7-9302-E53B058E91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1B3A1C16-782A-4FA0-A90D-9024653A8659}" type="datetimeFigureOut">
              <a:rPr lang="ru-RU" smtClean="0"/>
              <a:pPr/>
              <a:t>18.10.2023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B0CBD21-B8BA-4EB7-9302-E53B058E9167}"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3A1C16-782A-4FA0-A90D-9024653A8659}" type="datetimeFigureOut">
              <a:rPr lang="ru-RU" smtClean="0"/>
              <a:pPr/>
              <a:t>18.10.2023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0CBD21-B8BA-4EB7-9302-E53B058E9167}"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0.emf"/></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3.emf"/><Relationship Id="rId5" Type="http://schemas.openxmlformats.org/officeDocument/2006/relationships/package" Target="../embeddings/Microsoft_Word_Document3.docx"/><Relationship Id="rId4" Type="http://schemas.openxmlformats.org/officeDocument/2006/relationships/image" Target="../media/image62.emf"/></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6.emf"/><Relationship Id="rId5" Type="http://schemas.openxmlformats.org/officeDocument/2006/relationships/package" Target="../embeddings/Microsoft_Word_Document4.docx"/><Relationship Id="rId4" Type="http://schemas.openxmlformats.org/officeDocument/2006/relationships/image" Target="../media/image6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consultantplus://offline/ref=A991D9F6B710C58CE35D8B35E2A8184EF3B1279044C7613A46A8F5E6C2u5w6J" TargetMode="External"/><Relationship Id="rId2" Type="http://schemas.openxmlformats.org/officeDocument/2006/relationships/hyperlink" Target="consultantplus://offline/ref=0CF24B83BB4A4E363F156D39C39421E4AE4BDB7E3E02A01ADDDED8F163414E1E5201705C6ACAA5722AEB33DE3Bo039I"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1.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a:t>Делопроизводство</a:t>
            </a:r>
          </a:p>
        </p:txBody>
      </p:sp>
      <p:sp>
        <p:nvSpPr>
          <p:cNvPr id="3" name="Подзаголовок 2"/>
          <p:cNvSpPr>
            <a:spLocks noGrp="1"/>
          </p:cNvSpPr>
          <p:nvPr>
            <p:ph type="subTitle" idx="1"/>
          </p:nvPr>
        </p:nvSpPr>
        <p:spPr>
          <a:xfrm>
            <a:off x="857224" y="4500570"/>
            <a:ext cx="7854696" cy="1752600"/>
          </a:xfrm>
        </p:spPr>
        <p:txBody>
          <a:bodyPr>
            <a:normAutofit lnSpcReduction="10000"/>
          </a:bodyPr>
          <a:lstStyle/>
          <a:p>
            <a:pPr algn="ctr"/>
            <a:r>
              <a:rPr lang="ru-RU" dirty="0"/>
              <a:t>Выдрина Елена </a:t>
            </a:r>
            <a:r>
              <a:rPr lang="ru-RU" dirty="0" err="1"/>
              <a:t>Ювинальевна</a:t>
            </a:r>
            <a:r>
              <a:rPr lang="ru-RU" dirty="0"/>
              <a:t>, </a:t>
            </a:r>
          </a:p>
          <a:p>
            <a:pPr algn="ctr"/>
            <a:r>
              <a:rPr lang="ru-RU" dirty="0"/>
              <a:t> преподаватель ГБПОУ НАО «Нарьян-Марский социально-гуманитарный колледж имени И.П.Выучейского»</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8493A8D-2544-4DF8-B32B-8B8DD0085590}"/>
              </a:ext>
            </a:extLst>
          </p:cNvPr>
          <p:cNvSpPr>
            <a:spLocks noGrp="1" noRot="1" noChangeArrowheads="1"/>
          </p:cNvSpPr>
          <p:nvPr>
            <p:ph type="title" idx="4294967295"/>
          </p:nvPr>
        </p:nvSpPr>
        <p:spPr>
          <a:xfrm>
            <a:off x="914400" y="0"/>
            <a:ext cx="8229600" cy="1417638"/>
          </a:xfrm>
        </p:spPr>
        <p:txBody>
          <a:bodyPr/>
          <a:lstStyle/>
          <a:p>
            <a:pPr eaLnBrk="1" hangingPunct="1">
              <a:defRPr/>
            </a:pPr>
            <a:r>
              <a:rPr lang="ru-RU" altLang="ru-RU" sz="1800" b="0"/>
              <a:t>ФОРМЫ ДОКУМЕНТАЦИИ приказного делопроизводства</a:t>
            </a:r>
          </a:p>
        </p:txBody>
      </p:sp>
      <p:pic>
        <p:nvPicPr>
          <p:cNvPr id="11267" name="Picture 4">
            <a:extLst>
              <a:ext uri="{FF2B5EF4-FFF2-40B4-BE49-F238E27FC236}">
                <a16:creationId xmlns:a16="http://schemas.microsoft.com/office/drawing/2014/main" id="{3B265315-BE43-4DEB-BF63-F6296EA46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2513"/>
            <a:ext cx="8785225"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ext Box 5">
            <a:extLst>
              <a:ext uri="{FF2B5EF4-FFF2-40B4-BE49-F238E27FC236}">
                <a16:creationId xmlns:a16="http://schemas.microsoft.com/office/drawing/2014/main" id="{3D11147D-FB2C-48C0-ABBF-D0AA5AFCFBDF}"/>
              </a:ext>
            </a:extLst>
          </p:cNvPr>
          <p:cNvSpPr txBox="1">
            <a:spLocks noChangeArrowheads="1"/>
          </p:cNvSpPr>
          <p:nvPr/>
        </p:nvSpPr>
        <p:spPr bwMode="auto">
          <a:xfrm>
            <a:off x="1692275" y="1773238"/>
            <a:ext cx="6048375"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ru-RU" altLang="ru-RU" sz="1600" b="1" dirty="0"/>
              <a:t>Столбец</a:t>
            </a:r>
            <a:r>
              <a:rPr lang="ru-RU" altLang="ru-RU" sz="1600" dirty="0"/>
              <a:t> – свиток из подклеенных друг к другу узких листов бумаги – «поставами»;</a:t>
            </a:r>
          </a:p>
          <a:p>
            <a:pPr eaLnBrk="1" hangingPunct="1">
              <a:spcBef>
                <a:spcPct val="0"/>
              </a:spcBef>
              <a:buClrTx/>
              <a:buSzTx/>
              <a:buFontTx/>
              <a:buNone/>
            </a:pPr>
            <a:endParaRPr lang="ru-RU" altLang="ru-RU" sz="1600" dirty="0"/>
          </a:p>
          <a:p>
            <a:pPr eaLnBrk="1" hangingPunct="1">
              <a:spcBef>
                <a:spcPct val="0"/>
              </a:spcBef>
              <a:buClrTx/>
              <a:buSzTx/>
              <a:buFontTx/>
              <a:buNone/>
            </a:pPr>
            <a:r>
              <a:rPr lang="ru-RU" altLang="ru-RU" sz="1600" b="1" dirty="0"/>
              <a:t>Грамоты</a:t>
            </a:r>
            <a:r>
              <a:rPr lang="ru-RU" altLang="ru-RU" sz="1600" dirty="0"/>
              <a:t> – это царские указы, посылаемые из приказов на места – боярам, воеводам, приказным людям;</a:t>
            </a:r>
          </a:p>
          <a:p>
            <a:pPr eaLnBrk="1" hangingPunct="1">
              <a:spcBef>
                <a:spcPct val="0"/>
              </a:spcBef>
              <a:buClrTx/>
              <a:buSzTx/>
              <a:buFontTx/>
              <a:buNone/>
            </a:pPr>
            <a:endParaRPr lang="ru-RU" altLang="ru-RU" sz="1600" dirty="0"/>
          </a:p>
          <a:p>
            <a:pPr eaLnBrk="1" hangingPunct="1">
              <a:spcBef>
                <a:spcPct val="0"/>
              </a:spcBef>
              <a:buClrTx/>
              <a:buSzTx/>
              <a:buFontTx/>
              <a:buNone/>
            </a:pPr>
            <a:r>
              <a:rPr lang="ru-RU" altLang="ru-RU" sz="1600" b="1" dirty="0"/>
              <a:t>Памяти</a:t>
            </a:r>
            <a:r>
              <a:rPr lang="ru-RU" altLang="ru-RU" sz="1600" dirty="0"/>
              <a:t> – имели хождение между приказами и затем переправлялись в нижестоящие инстанции;</a:t>
            </a:r>
          </a:p>
          <a:p>
            <a:pPr eaLnBrk="1" hangingPunct="1">
              <a:spcBef>
                <a:spcPct val="0"/>
              </a:spcBef>
              <a:buClrTx/>
              <a:buSzTx/>
              <a:buFontTx/>
              <a:buNone/>
            </a:pPr>
            <a:endParaRPr lang="ru-RU" altLang="ru-RU" sz="1600" dirty="0"/>
          </a:p>
          <a:p>
            <a:pPr eaLnBrk="1" hangingPunct="1">
              <a:spcBef>
                <a:spcPct val="0"/>
              </a:spcBef>
              <a:buClrTx/>
              <a:buSzTx/>
              <a:buFontTx/>
              <a:buNone/>
            </a:pPr>
            <a:r>
              <a:rPr lang="ru-RU" altLang="ru-RU" sz="1600" b="1" dirty="0"/>
              <a:t>Отписки</a:t>
            </a:r>
            <a:r>
              <a:rPr lang="ru-RU" altLang="ru-RU" sz="1600" dirty="0"/>
              <a:t> – направлялись из местных учреждений, от воевод в приказы;</a:t>
            </a:r>
          </a:p>
          <a:p>
            <a:pPr eaLnBrk="1" hangingPunct="1">
              <a:spcBef>
                <a:spcPct val="0"/>
              </a:spcBef>
              <a:buClrTx/>
              <a:buSzTx/>
              <a:buFontTx/>
              <a:buNone/>
            </a:pPr>
            <a:endParaRPr lang="ru-RU" altLang="ru-RU" sz="1600" dirty="0"/>
          </a:p>
          <a:p>
            <a:pPr eaLnBrk="1" hangingPunct="1">
              <a:spcBef>
                <a:spcPct val="0"/>
              </a:spcBef>
              <a:buClrTx/>
              <a:buSzTx/>
              <a:buFontTx/>
              <a:buNone/>
            </a:pPr>
            <a:r>
              <a:rPr lang="ru-RU" altLang="ru-RU" sz="1600" b="1" dirty="0"/>
              <a:t>Челобитные</a:t>
            </a:r>
            <a:r>
              <a:rPr lang="ru-RU" altLang="ru-RU" sz="1600" dirty="0"/>
              <a:t> – письменное обращение частных лиц в государственные учреждения (прошение, заявление, жалоба).</a:t>
            </a:r>
          </a:p>
          <a:p>
            <a:pPr eaLnBrk="1" hangingPunct="1">
              <a:spcBef>
                <a:spcPct val="0"/>
              </a:spcBef>
              <a:buClrTx/>
              <a:buSzTx/>
              <a:buFontTx/>
              <a:buNone/>
            </a:pPr>
            <a:endParaRPr lang="ru-RU" altLang="ru-RU" sz="1600" dirty="0"/>
          </a:p>
          <a:p>
            <a:pPr eaLnBrk="1" hangingPunct="1">
              <a:spcBef>
                <a:spcPct val="0"/>
              </a:spcBef>
              <a:buClrTx/>
              <a:buSzTx/>
              <a:buFontTx/>
              <a:buNone/>
            </a:pPr>
            <a:r>
              <a:rPr lang="ru-RU" altLang="ru-RU" sz="1600" b="1" dirty="0"/>
              <a:t>Тетрадь</a:t>
            </a:r>
            <a:r>
              <a:rPr lang="ru-RU" altLang="ru-RU" sz="1600" dirty="0"/>
              <a:t> – 2-4 листа бумаги сложенных пополам и сшитых ниткой. Тетради собирались вместе, переплетались и составлялись книги.</a:t>
            </a:r>
          </a:p>
          <a:p>
            <a:pPr eaLnBrk="1" hangingPunct="1">
              <a:spcBef>
                <a:spcPct val="0"/>
              </a:spcBef>
              <a:buClrTx/>
              <a:buSzTx/>
              <a:buFontTx/>
              <a:buNone/>
            </a:pPr>
            <a:endParaRPr lang="ru-RU" altLang="ru-RU" sz="14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1000" fill="hold"/>
                                        <p:tgtEl>
                                          <p:spTgt spid="81922"/>
                                        </p:tgtEl>
                                        <p:attrNameLst>
                                          <p:attrName>ppt_x</p:attrName>
                                        </p:attrNameLst>
                                      </p:cBhvr>
                                      <p:tavLst>
                                        <p:tav tm="0">
                                          <p:val>
                                            <p:strVal val="#ppt_x-.2"/>
                                          </p:val>
                                        </p:tav>
                                        <p:tav tm="100000">
                                          <p:val>
                                            <p:strVal val="#ppt_x"/>
                                          </p:val>
                                        </p:tav>
                                      </p:tavLst>
                                    </p:anim>
                                    <p:anim calcmode="lin" valueType="num">
                                      <p:cBhvr>
                                        <p:cTn id="8" dur="1000" fill="hold"/>
                                        <p:tgtEl>
                                          <p:spTgt spid="819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582594"/>
          </a:xfrm>
        </p:spPr>
        <p:txBody>
          <a:bodyPr>
            <a:normAutofit/>
          </a:bodyPr>
          <a:lstStyle/>
          <a:p>
            <a:pPr algn="ctr"/>
            <a:r>
              <a:rPr lang="ru-RU" sz="3000" b="1" dirty="0">
                <a:solidFill>
                  <a:schemeClr val="accent2">
                    <a:lumMod val="50000"/>
                  </a:schemeClr>
                </a:solidFill>
              </a:rPr>
              <a:t>22 - Подпись</a:t>
            </a:r>
          </a:p>
        </p:txBody>
      </p:sp>
      <p:sp>
        <p:nvSpPr>
          <p:cNvPr id="3" name="Содержимое 2"/>
          <p:cNvSpPr>
            <a:spLocks noGrp="1"/>
          </p:cNvSpPr>
          <p:nvPr>
            <p:ph idx="1"/>
          </p:nvPr>
        </p:nvSpPr>
        <p:spPr>
          <a:xfrm>
            <a:off x="457200" y="1285860"/>
            <a:ext cx="8229600" cy="4840303"/>
          </a:xfrm>
        </p:spPr>
        <p:txBody>
          <a:bodyPr>
            <a:normAutofit fontScale="77500" lnSpcReduction="20000"/>
          </a:bodyPr>
          <a:lstStyle/>
          <a:p>
            <a:r>
              <a:rPr lang="ru-RU" dirty="0"/>
              <a:t>включает: наименование должности лица, подписывающего документ, его собственноручную подпись, расшифровку подписи (инициалы, фамилия).</a:t>
            </a:r>
          </a:p>
          <a:p>
            <a:pPr>
              <a:buNone/>
            </a:pPr>
            <a:r>
              <a:rPr lang="ru-RU" dirty="0"/>
              <a:t>    Пример -</a:t>
            </a:r>
          </a:p>
          <a:p>
            <a:pPr>
              <a:buNone/>
            </a:pPr>
            <a:r>
              <a:rPr lang="ru-RU" dirty="0"/>
              <a:t>    </a:t>
            </a:r>
            <a:r>
              <a:rPr lang="ru-RU" sz="2500" dirty="0"/>
              <a:t>Генеральный директор         </a:t>
            </a:r>
            <a:r>
              <a:rPr lang="ru-RU" sz="2500" i="1" dirty="0"/>
              <a:t>Подпись</a:t>
            </a:r>
            <a:r>
              <a:rPr lang="ru-RU" sz="2500" dirty="0"/>
              <a:t>           И.О. Фамилия</a:t>
            </a:r>
          </a:p>
          <a:p>
            <a:pPr>
              <a:buNone/>
            </a:pPr>
            <a:endParaRPr lang="ru-RU" sz="2500" dirty="0"/>
          </a:p>
          <a:p>
            <a:r>
              <a:rPr lang="ru-RU" sz="2800" dirty="0"/>
              <a:t>Если документ оформлен не на бланке, в наименование должности включается наименование организации. Допускается центровать наименование должности лица, подписавшего документ, относительно самой длинной строки.</a:t>
            </a:r>
          </a:p>
          <a:p>
            <a:endParaRPr lang="ru-RU" sz="2800" dirty="0"/>
          </a:p>
          <a:p>
            <a:pPr>
              <a:buNone/>
            </a:pPr>
            <a:r>
              <a:rPr lang="ru-RU" sz="2800" dirty="0"/>
              <a:t> Пример –</a:t>
            </a:r>
          </a:p>
          <a:p>
            <a:pPr>
              <a:buNone/>
            </a:pPr>
            <a:endParaRPr lang="ru-RU" sz="2800" dirty="0"/>
          </a:p>
          <a:p>
            <a:pPr>
              <a:buNone/>
            </a:pPr>
            <a:r>
              <a:rPr lang="ru-RU" sz="2800" dirty="0"/>
              <a:t>    Генеральный директор</a:t>
            </a:r>
          </a:p>
          <a:p>
            <a:pPr>
              <a:buNone/>
            </a:pPr>
            <a:r>
              <a:rPr lang="ru-RU" sz="2800" dirty="0"/>
              <a:t>    АО "Профиль"                 </a:t>
            </a:r>
            <a:r>
              <a:rPr lang="ru-RU" sz="2800" i="1" dirty="0"/>
              <a:t>Подпись</a:t>
            </a:r>
            <a:r>
              <a:rPr lang="ru-RU" sz="2800" dirty="0"/>
              <a:t>           И.О. Фамилия</a:t>
            </a:r>
          </a:p>
          <a:p>
            <a:pPr>
              <a:buNone/>
            </a:pPr>
            <a:endParaRPr lang="ru-RU" sz="2500" dirty="0"/>
          </a:p>
          <a:p>
            <a:endParaRPr lang="ru-RU"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14356"/>
            <a:ext cx="8229600" cy="439718"/>
          </a:xfrm>
        </p:spPr>
        <p:txBody>
          <a:bodyPr>
            <a:normAutofit/>
          </a:bodyPr>
          <a:lstStyle/>
          <a:p>
            <a:pPr algn="ctr"/>
            <a:r>
              <a:rPr lang="ru-RU" sz="2500" b="1" dirty="0">
                <a:solidFill>
                  <a:schemeClr val="accent2">
                    <a:lumMod val="50000"/>
                  </a:schemeClr>
                </a:solidFill>
              </a:rPr>
              <a:t>Использование реквизита «подпись»</a:t>
            </a:r>
          </a:p>
        </p:txBody>
      </p:sp>
      <p:sp>
        <p:nvSpPr>
          <p:cNvPr id="3" name="Содержимое 2"/>
          <p:cNvSpPr>
            <a:spLocks noGrp="1"/>
          </p:cNvSpPr>
          <p:nvPr>
            <p:ph idx="1"/>
          </p:nvPr>
        </p:nvSpPr>
        <p:spPr>
          <a:xfrm>
            <a:off x="285720" y="1214422"/>
            <a:ext cx="8401080" cy="5000660"/>
          </a:xfrm>
        </p:spPr>
        <p:txBody>
          <a:bodyPr>
            <a:noAutofit/>
          </a:bodyPr>
          <a:lstStyle/>
          <a:p>
            <a:pPr>
              <a:buNone/>
            </a:pPr>
            <a:r>
              <a:rPr lang="ru-RU" sz="1600" dirty="0"/>
              <a:t>При оформлении документа на бланке должностного лица должность этого лица в подписи не указывается.</a:t>
            </a:r>
          </a:p>
          <a:p>
            <a:pPr>
              <a:buNone/>
            </a:pPr>
            <a:r>
              <a:rPr lang="ru-RU" sz="1600" dirty="0"/>
              <a:t>     Пример -                     Подпись           И.О. Фамилия</a:t>
            </a:r>
          </a:p>
          <a:p>
            <a:pPr>
              <a:buNone/>
            </a:pPr>
            <a:r>
              <a:rPr lang="ru-RU" sz="1600" dirty="0"/>
              <a:t> </a:t>
            </a:r>
          </a:p>
          <a:p>
            <a:pPr>
              <a:buNone/>
            </a:pPr>
            <a:r>
              <a:rPr lang="ru-RU" sz="1600" dirty="0"/>
              <a:t>При подписании документа несколькими должностными лицами, занимающими разное положение, их подписи располагаются одна под другой в последовательности, соответствующей иерархии занимаемых должностей.</a:t>
            </a:r>
          </a:p>
          <a:p>
            <a:pPr>
              <a:buNone/>
            </a:pPr>
            <a:r>
              <a:rPr lang="ru-RU" sz="1600" dirty="0"/>
              <a:t>     Пример -</a:t>
            </a:r>
          </a:p>
          <a:p>
            <a:pPr>
              <a:buNone/>
            </a:pPr>
            <a:r>
              <a:rPr lang="ru-RU" sz="1600" dirty="0"/>
              <a:t>Директор института           Подпись           И.О. Фамилия</a:t>
            </a:r>
          </a:p>
          <a:p>
            <a:pPr>
              <a:buNone/>
            </a:pPr>
            <a:r>
              <a:rPr lang="ru-RU" sz="1600" dirty="0"/>
              <a:t> Главный бухгалтер            Подпись           И.О. Фамилия</a:t>
            </a:r>
          </a:p>
          <a:p>
            <a:pPr>
              <a:buNone/>
            </a:pPr>
            <a:r>
              <a:rPr lang="ru-RU" sz="1600" dirty="0"/>
              <a:t> </a:t>
            </a:r>
          </a:p>
          <a:p>
            <a:pPr>
              <a:buNone/>
            </a:pPr>
            <a:r>
              <a:rPr lang="ru-RU" sz="1600" dirty="0"/>
              <a:t> В документах, составленных комиссией, в подписи указывается статус лица в составе комиссии.</a:t>
            </a:r>
          </a:p>
          <a:p>
            <a:pPr>
              <a:buNone/>
            </a:pPr>
            <a:r>
              <a:rPr lang="ru-RU" sz="1600" dirty="0"/>
              <a:t>     Пример -</a:t>
            </a:r>
          </a:p>
          <a:p>
            <a:pPr>
              <a:buNone/>
            </a:pPr>
            <a:r>
              <a:rPr lang="ru-RU" sz="1600" dirty="0"/>
              <a:t>    Председатель комиссии           Подпись           И.О. Фамилия</a:t>
            </a:r>
          </a:p>
          <a:p>
            <a:pPr>
              <a:buNone/>
            </a:pPr>
            <a:r>
              <a:rPr lang="ru-RU" sz="1600" dirty="0"/>
              <a:t>    Члены комиссии                        Подпись           И.О. Фамилия</a:t>
            </a:r>
          </a:p>
          <a:p>
            <a:pPr>
              <a:buNone/>
            </a:pPr>
            <a:r>
              <a:rPr lang="ru-RU" sz="1600" dirty="0"/>
              <a:t>                                                          Подпись           И.О. Фамилия</a:t>
            </a:r>
          </a:p>
          <a:p>
            <a:pPr>
              <a:buNone/>
            </a:pPr>
            <a:r>
              <a:rPr lang="ru-RU" sz="1600" dirty="0"/>
              <a:t>                                                          Подпись           И.О. Фамилия</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439718"/>
          </a:xfrm>
        </p:spPr>
        <p:txBody>
          <a:bodyPr>
            <a:normAutofit/>
          </a:bodyPr>
          <a:lstStyle/>
          <a:p>
            <a:pPr algn="ctr"/>
            <a:r>
              <a:rPr lang="ru-RU" sz="2500" b="1" dirty="0">
                <a:solidFill>
                  <a:schemeClr val="accent2">
                    <a:lumMod val="50000"/>
                  </a:schemeClr>
                </a:solidFill>
              </a:rPr>
              <a:t>Использование реквизита «подпись»</a:t>
            </a:r>
          </a:p>
        </p:txBody>
      </p:sp>
      <p:sp>
        <p:nvSpPr>
          <p:cNvPr id="3" name="Содержимое 2"/>
          <p:cNvSpPr>
            <a:spLocks noGrp="1"/>
          </p:cNvSpPr>
          <p:nvPr>
            <p:ph idx="1"/>
          </p:nvPr>
        </p:nvSpPr>
        <p:spPr>
          <a:xfrm>
            <a:off x="285720" y="1214422"/>
            <a:ext cx="8401080" cy="5786478"/>
          </a:xfrm>
        </p:spPr>
        <p:txBody>
          <a:bodyPr>
            <a:noAutofit/>
          </a:bodyPr>
          <a:lstStyle/>
          <a:p>
            <a:pPr>
              <a:buNone/>
            </a:pPr>
            <a:endParaRPr lang="ru-RU" sz="1200" dirty="0"/>
          </a:p>
          <a:p>
            <a:pPr>
              <a:buNone/>
            </a:pPr>
            <a:endParaRPr lang="ru-RU" sz="1200" dirty="0"/>
          </a:p>
          <a:p>
            <a:pPr>
              <a:buNone/>
            </a:pPr>
            <a:r>
              <a:rPr lang="ru-RU" sz="1800" dirty="0"/>
              <a:t> При подписании документа лицом, исполняющим обязанности руководителя, подпись оформляется с указанием статуса должностного лица в соответствии с приказом (распоряжением).</a:t>
            </a:r>
          </a:p>
          <a:p>
            <a:pPr>
              <a:buNone/>
            </a:pPr>
            <a:r>
              <a:rPr lang="ru-RU" sz="1800" dirty="0"/>
              <a:t>     Пример -</a:t>
            </a:r>
          </a:p>
          <a:p>
            <a:pPr>
              <a:buNone/>
            </a:pPr>
            <a:r>
              <a:rPr lang="ru-RU" sz="1800" dirty="0"/>
              <a:t> И.о. генерального директора     Подпись           И.О. Фамилия</a:t>
            </a:r>
          </a:p>
          <a:p>
            <a:pPr>
              <a:buNone/>
            </a:pPr>
            <a:r>
              <a:rPr lang="ru-RU" sz="1800" dirty="0"/>
              <a:t>   или:</a:t>
            </a:r>
          </a:p>
          <a:p>
            <a:pPr>
              <a:buNone/>
            </a:pPr>
            <a:r>
              <a:rPr lang="ru-RU" sz="1800" dirty="0"/>
              <a:t> Исполняющий обязанности</a:t>
            </a:r>
          </a:p>
          <a:p>
            <a:pPr>
              <a:buNone/>
            </a:pPr>
            <a:r>
              <a:rPr lang="ru-RU" sz="1800" dirty="0"/>
              <a:t>  генерального директора            Подпись           И.О. Фамилия</a:t>
            </a:r>
          </a:p>
          <a:p>
            <a:pPr>
              <a:buNone/>
            </a:pPr>
            <a:r>
              <a:rPr lang="ru-RU" sz="1800" dirty="0"/>
              <a:t> </a:t>
            </a:r>
          </a:p>
          <a:p>
            <a:r>
              <a:rPr lang="ru-RU" sz="1800" dirty="0"/>
              <a:t>При подписании документа лицом, имеющим право подписи в случае временного отсутствия руководителя, исправления в наименование должности и расшифровку фамилии уже подготовленного и согласованного проекта документа вносятся от руки или с использованием соответствующих штампов. Не допускается ставить косую черту, надпись "за" перед наименованием должности лица в подписи, если документ подписывает иное должностное лицо.</a:t>
            </a:r>
          </a:p>
          <a:p>
            <a:endParaRPr lang="ru-RU" sz="18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582594"/>
          </a:xfrm>
        </p:spPr>
        <p:txBody>
          <a:bodyPr>
            <a:normAutofit/>
          </a:bodyPr>
          <a:lstStyle/>
          <a:p>
            <a:pPr algn="ctr"/>
            <a:r>
              <a:rPr lang="ru-RU" sz="2500" b="1" dirty="0">
                <a:solidFill>
                  <a:schemeClr val="accent2">
                    <a:lumMod val="50000"/>
                  </a:schemeClr>
                </a:solidFill>
              </a:rPr>
              <a:t>23 -  Отметка об электронной подписи</a:t>
            </a:r>
          </a:p>
        </p:txBody>
      </p:sp>
      <p:sp>
        <p:nvSpPr>
          <p:cNvPr id="3" name="Содержимое 2"/>
          <p:cNvSpPr>
            <a:spLocks noGrp="1"/>
          </p:cNvSpPr>
          <p:nvPr>
            <p:ph idx="1"/>
          </p:nvPr>
        </p:nvSpPr>
        <p:spPr>
          <a:xfrm>
            <a:off x="500034" y="1357298"/>
            <a:ext cx="8229600" cy="5000660"/>
          </a:xfrm>
        </p:spPr>
        <p:txBody>
          <a:bodyPr>
            <a:normAutofit/>
          </a:bodyPr>
          <a:lstStyle/>
          <a:p>
            <a:r>
              <a:rPr lang="ru-RU" sz="2100" dirty="0"/>
              <a:t>используется при визуализации электронного документа, подписанного электронной подписью</a:t>
            </a:r>
          </a:p>
          <a:p>
            <a:r>
              <a:rPr lang="ru-RU" sz="2100" dirty="0"/>
              <a:t>Отметка об электронной подписи в соответствии с законодательством Российской Федерации (№ 63-ФЗ от 06.04.2011г.) включает фразу "Документ подписан электронной подписью", номер сертификата ключа электронной подписи, фамилию, имя, отчество владельца сертификата, срок действия сертификата ключа электронной подписи. </a:t>
            </a:r>
          </a:p>
          <a:p>
            <a:r>
              <a:rPr lang="ru-RU" sz="2100" dirty="0"/>
              <a:t>Отметка об электронной подписи может включать изображение герба, эмблемы органа власти (организации), товарного знака (</a:t>
            </a:r>
            <a:r>
              <a:rPr lang="ru-RU" sz="2100" dirty="0" err="1"/>
              <a:t>знака</a:t>
            </a:r>
            <a:r>
              <a:rPr lang="ru-RU" sz="2100" dirty="0"/>
              <a:t> обслуживания) </a:t>
            </a:r>
          </a:p>
          <a:p>
            <a:pPr>
              <a:buNone/>
            </a:pPr>
            <a:r>
              <a:rPr lang="ru-RU" sz="2100" dirty="0"/>
              <a:t>организации в соответствии </a:t>
            </a:r>
          </a:p>
          <a:p>
            <a:pPr>
              <a:buNone/>
            </a:pPr>
            <a:r>
              <a:rPr lang="ru-RU" sz="2100" dirty="0"/>
              <a:t>     с действующим </a:t>
            </a:r>
          </a:p>
          <a:p>
            <a:pPr>
              <a:buNone/>
            </a:pPr>
            <a:r>
              <a:rPr lang="ru-RU" sz="2100" dirty="0"/>
              <a:t>     законодательством.</a:t>
            </a:r>
          </a:p>
          <a:p>
            <a:pPr>
              <a:buNone/>
            </a:pPr>
            <a:endParaRPr lang="ru-RU" dirty="0"/>
          </a:p>
          <a:p>
            <a:endParaRPr lang="ru-RU" dirty="0"/>
          </a:p>
          <a:p>
            <a:pPr>
              <a:buNone/>
            </a:pPr>
            <a:endParaRPr lang="ru-RU" dirty="0"/>
          </a:p>
        </p:txBody>
      </p:sp>
      <p:pic>
        <p:nvPicPr>
          <p:cNvPr id="105475" name="Picture 3" descr="C:\Documents and Settings\EVidrina.MAC\Рабочий стол\19.jpg"/>
          <p:cNvPicPr>
            <a:picLocks noChangeAspect="1" noChangeArrowheads="1"/>
          </p:cNvPicPr>
          <p:nvPr/>
        </p:nvPicPr>
        <p:blipFill>
          <a:blip r:embed="rId2" cstate="print"/>
          <a:srcRect/>
          <a:stretch>
            <a:fillRect/>
          </a:stretch>
        </p:blipFill>
        <p:spPr bwMode="auto">
          <a:xfrm>
            <a:off x="5214942" y="5072074"/>
            <a:ext cx="3714776" cy="1643050"/>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653210"/>
          </a:xfrm>
        </p:spPr>
        <p:txBody>
          <a:bodyPr>
            <a:normAutofit fontScale="90000"/>
          </a:bodyPr>
          <a:lstStyle/>
          <a:p>
            <a:pPr algn="ctr"/>
            <a:r>
              <a:rPr lang="ru-RU" sz="2500" b="1" dirty="0"/>
              <a:t>Использование реквизита «отметка об электронной подписи»</a:t>
            </a:r>
          </a:p>
        </p:txBody>
      </p:sp>
      <p:sp>
        <p:nvSpPr>
          <p:cNvPr id="3" name="Содержимое 2"/>
          <p:cNvSpPr>
            <a:spLocks noGrp="1"/>
          </p:cNvSpPr>
          <p:nvPr>
            <p:ph idx="1"/>
          </p:nvPr>
        </p:nvSpPr>
        <p:spPr>
          <a:xfrm>
            <a:off x="214282" y="1000108"/>
            <a:ext cx="8229600" cy="4752988"/>
          </a:xfrm>
        </p:spPr>
        <p:txBody>
          <a:bodyPr>
            <a:normAutofit/>
          </a:bodyPr>
          <a:lstStyle/>
          <a:p>
            <a:r>
              <a:rPr lang="ru-RU" sz="2000" dirty="0"/>
              <a:t>место размещения отметки об электронной подписи должны соответствовать месту размещения собственноручной подписи в аналогичном документе на бумажном носителе;</a:t>
            </a:r>
          </a:p>
          <a:p>
            <a:r>
              <a:rPr lang="ru-RU" sz="2000" dirty="0"/>
              <a:t> элементы отметки об электронной подписи должны быть видимыми и читаемыми при отображении документа в натуральном размере;</a:t>
            </a:r>
          </a:p>
          <a:p>
            <a:r>
              <a:rPr lang="ru-RU" sz="2000" dirty="0"/>
              <a:t> элементы отметки об электронной подписи не должны перекрываться или накладываться друг на друга;</a:t>
            </a:r>
          </a:p>
          <a:p>
            <a:r>
              <a:rPr lang="ru-RU" sz="2000" dirty="0"/>
              <a:t> элементы отметки об электронной подписи не должны перекрывать элементы текста документа и другие отметки об электронной подписи (при наличии).</a:t>
            </a:r>
          </a:p>
          <a:p>
            <a:pPr>
              <a:buNone/>
            </a:pPr>
            <a:endParaRPr lang="ru-RU" dirty="0"/>
          </a:p>
        </p:txBody>
      </p:sp>
      <p:pic>
        <p:nvPicPr>
          <p:cNvPr id="48130" name="Picture 2" descr="C:\Documents and Settings\EVidrina.MAC\Рабочий стол\image001.jpg"/>
          <p:cNvPicPr>
            <a:picLocks noChangeAspect="1" noChangeArrowheads="1"/>
          </p:cNvPicPr>
          <p:nvPr/>
        </p:nvPicPr>
        <p:blipFill>
          <a:blip r:embed="rId2" cstate="print"/>
          <a:srcRect/>
          <a:stretch>
            <a:fillRect/>
          </a:stretch>
        </p:blipFill>
        <p:spPr bwMode="auto">
          <a:xfrm>
            <a:off x="1142976" y="4572008"/>
            <a:ext cx="7661291" cy="2008191"/>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85720" y="1357298"/>
            <a:ext cx="8218487" cy="3714776"/>
          </a:xfrm>
        </p:spPr>
        <p:txBody>
          <a:bodyPr>
            <a:normAutofit fontScale="90000"/>
          </a:bodyPr>
          <a:lstStyle/>
          <a:p>
            <a:pPr algn="ctr"/>
            <a:r>
              <a:rPr lang="ru-RU" sz="3000" b="1" dirty="0">
                <a:solidFill>
                  <a:schemeClr val="accent2">
                    <a:lumMod val="50000"/>
                  </a:schemeClr>
                </a:solidFill>
                <a:effectLst>
                  <a:outerShdw blurRad="38100" dist="38100" dir="2700000" algn="tl">
                    <a:srgbClr val="000000">
                      <a:alpha val="43137"/>
                    </a:srgbClr>
                  </a:outerShdw>
                </a:effectLst>
              </a:rPr>
              <a:t>24 -  ПЕЧАТЬ</a:t>
            </a:r>
            <a:br>
              <a:rPr lang="ru-RU" sz="3000" dirty="0">
                <a:effectLst>
                  <a:outerShdw blurRad="38100" dist="38100" dir="2700000" algn="tl">
                    <a:srgbClr val="000000">
                      <a:alpha val="43137"/>
                    </a:srgbClr>
                  </a:outerShdw>
                </a:effectLst>
              </a:rPr>
            </a:br>
            <a:r>
              <a:rPr lang="ru-RU" sz="2800" dirty="0">
                <a:solidFill>
                  <a:schemeClr val="tx1"/>
                </a:solidFill>
                <a:effectLst/>
              </a:rPr>
              <a:t>заверяет подлинность подписи должностного лица на документах,</a:t>
            </a:r>
            <a:br>
              <a:rPr lang="ru-RU" sz="2800" dirty="0">
                <a:solidFill>
                  <a:schemeClr val="tx1"/>
                </a:solidFill>
                <a:effectLst/>
              </a:rPr>
            </a:br>
            <a:r>
              <a:rPr lang="ru-RU" sz="2800" dirty="0">
                <a:solidFill>
                  <a:schemeClr val="tx1"/>
                </a:solidFill>
                <a:effectLst/>
              </a:rPr>
              <a:t>удостоверяющих права лиц, фиксирующих факты, связанные с финансовыми средствами, а также на иных документах, предусматривающих заверение подлинной подписи.  </a:t>
            </a:r>
            <a:br>
              <a:rPr lang="ru-RU" sz="2800" dirty="0">
                <a:solidFill>
                  <a:schemeClr val="tx1"/>
                </a:solidFill>
                <a:effectLst/>
              </a:rPr>
            </a:br>
            <a:r>
              <a:rPr lang="ru-RU" sz="2800" dirty="0">
                <a:solidFill>
                  <a:schemeClr val="tx1"/>
                </a:solidFill>
                <a:effectLst/>
              </a:rPr>
              <a:t>Документы заверяются печатью организации. </a:t>
            </a:r>
            <a:br>
              <a:rPr lang="ru-RU" sz="2800" dirty="0">
                <a:solidFill>
                  <a:schemeClr val="tx1"/>
                </a:solidFill>
                <a:effectLst/>
              </a:rPr>
            </a:br>
            <a:r>
              <a:rPr lang="ru-RU" sz="2800" dirty="0">
                <a:solidFill>
                  <a:schemeClr val="tx1"/>
                </a:solidFill>
                <a:effectLst/>
              </a:rPr>
              <a:t>Печать проставляется, не захватывая собственноручной подписи лица, подписавшего документ, или в месте, обозначенном «МП» (Место печати)</a:t>
            </a:r>
            <a:br>
              <a:rPr lang="ru-RU" sz="2800" dirty="0">
                <a:effectLst/>
              </a:rPr>
            </a:br>
            <a:endParaRPr lang="ru-RU" sz="2800" dirty="0">
              <a:effectLst/>
            </a:endParaRPr>
          </a:p>
        </p:txBody>
      </p:sp>
      <p:pic>
        <p:nvPicPr>
          <p:cNvPr id="3" name="Содержимое 4" descr="http://www.edou.ru/upload/learning/3/res32/sQq9j.Viu9b.Image25.jpg"/>
          <p:cNvPicPr>
            <a:picLocks noGrp="1"/>
          </p:cNvPicPr>
          <p:nvPr>
            <p:ph idx="1"/>
          </p:nvPr>
        </p:nvPicPr>
        <p:blipFill>
          <a:blip r:embed="rId2" cstate="print"/>
          <a:stretch>
            <a:fillRect/>
          </a:stretch>
        </p:blipFill>
        <p:spPr bwMode="auto">
          <a:xfrm>
            <a:off x="642910" y="4643445"/>
            <a:ext cx="7786742" cy="2000265"/>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838200"/>
          </a:xfrm>
        </p:spPr>
        <p:txBody>
          <a:bodyPr>
            <a:noAutofit/>
          </a:bodyPr>
          <a:lstStyle/>
          <a:p>
            <a:pPr algn="ctr"/>
            <a:r>
              <a:rPr lang="ru-RU" sz="2500" b="1" dirty="0">
                <a:solidFill>
                  <a:schemeClr val="accent2">
                    <a:lumMod val="50000"/>
                  </a:schemeClr>
                </a:solidFill>
              </a:rPr>
              <a:t>Примерный перечень документов, на которых ставится печать организации</a:t>
            </a:r>
          </a:p>
        </p:txBody>
      </p:sp>
      <p:sp>
        <p:nvSpPr>
          <p:cNvPr id="3" name="Содержимое 2"/>
          <p:cNvSpPr>
            <a:spLocks noGrp="1"/>
          </p:cNvSpPr>
          <p:nvPr>
            <p:ph idx="1"/>
          </p:nvPr>
        </p:nvSpPr>
        <p:spPr>
          <a:xfrm>
            <a:off x="0" y="857232"/>
            <a:ext cx="9144000" cy="5857892"/>
          </a:xfrm>
        </p:spPr>
        <p:txBody>
          <a:bodyPr>
            <a:noAutofit/>
          </a:bodyPr>
          <a:lstStyle/>
          <a:p>
            <a:pPr lvl="0"/>
            <a:r>
              <a:rPr lang="ru-RU" sz="1500" dirty="0"/>
              <a:t>Акты(выполненных работ, приемки оборудования, списания, экспертизы и др.). </a:t>
            </a:r>
          </a:p>
          <a:p>
            <a:pPr lvl="0"/>
            <a:r>
              <a:rPr lang="ru-RU" sz="1500" dirty="0"/>
              <a:t>Доверенности </a:t>
            </a:r>
          </a:p>
          <a:p>
            <a:r>
              <a:rPr lang="ru-RU" sz="1500" dirty="0"/>
              <a:t>Договоры (о материальной ответственности, поставках, подрядах, научно-техническом сотрудничестве, аренде помещений; о производстве работ и т.д.);</a:t>
            </a:r>
          </a:p>
          <a:p>
            <a:pPr lvl="0"/>
            <a:r>
              <a:rPr lang="ru-RU" sz="1500" dirty="0"/>
              <a:t>Документы по кассовым и кредитным операциям, расчетные чеки, приходные ордера, поручения (банковские, пенсионные, платежные, в т.ч. на получение валюты в банке, перевод валюты и др.), справка по заработной плате. </a:t>
            </a:r>
          </a:p>
          <a:p>
            <a:pPr lvl="0"/>
            <a:r>
              <a:rPr lang="ru-RU" sz="1500" dirty="0"/>
              <a:t>Заключения и отзывы на проекты документов, диссертации, авторефераты и другие научные работы. </a:t>
            </a:r>
          </a:p>
          <a:p>
            <a:pPr lvl="0"/>
            <a:r>
              <a:rPr lang="ru-RU" sz="1500" dirty="0"/>
              <a:t>Нормы расхода материалов. </a:t>
            </a:r>
          </a:p>
          <a:p>
            <a:pPr lvl="0"/>
            <a:r>
              <a:rPr lang="ru-RU" sz="1500" dirty="0"/>
              <a:t>Копии, требующие особого удостоверения их подлинности. </a:t>
            </a:r>
          </a:p>
          <a:p>
            <a:pPr lvl="0"/>
            <a:r>
              <a:rPr lang="ru-RU" sz="1500" dirty="0"/>
              <a:t>Образцы оттисков печатей и подписей работников, имеющих право совершения финансово-хозяйственных операций. </a:t>
            </a:r>
          </a:p>
          <a:p>
            <a:pPr lvl="0"/>
            <a:r>
              <a:rPr lang="ru-RU" sz="1500" dirty="0"/>
              <a:t>Письма гарантийные. </a:t>
            </a:r>
          </a:p>
          <a:p>
            <a:pPr lvl="0"/>
            <a:r>
              <a:rPr lang="ru-RU" sz="1500" dirty="0"/>
              <a:t>Представления и ходатайства (о награждении орденами и медалями, премиями и т.д.). </a:t>
            </a:r>
          </a:p>
          <a:p>
            <a:pPr lvl="0"/>
            <a:r>
              <a:rPr lang="ru-RU" sz="1500" dirty="0"/>
              <a:t>Трудовые книжки</a:t>
            </a:r>
          </a:p>
          <a:p>
            <a:pPr lvl="0"/>
            <a:r>
              <a:rPr lang="ru-RU" sz="1500" dirty="0"/>
              <a:t>Справки</a:t>
            </a:r>
          </a:p>
          <a:p>
            <a:pPr lvl="0"/>
            <a:r>
              <a:rPr lang="ru-RU" sz="1500" dirty="0"/>
              <a:t>Финансовые документы и отчеты, представляемые в финансовые, налоговые и статистические органы, фонды. </a:t>
            </a:r>
          </a:p>
          <a:p>
            <a:r>
              <a:rPr lang="ru-RU" sz="1500" dirty="0"/>
              <a:t>Характеристики сотрудников, представления и удостоверения о награждении, почетные звания, грамоты, свидетельства, различные справки (о прохождении государственной службы, архивные, на представление льгот и др.)</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642942"/>
          </a:xfrm>
        </p:spPr>
        <p:txBody>
          <a:bodyPr>
            <a:normAutofit/>
          </a:bodyPr>
          <a:lstStyle/>
          <a:p>
            <a:pPr algn="ctr"/>
            <a:r>
              <a:rPr lang="ru-RU" sz="2500" b="1" dirty="0">
                <a:solidFill>
                  <a:schemeClr val="accent2">
                    <a:lumMod val="50000"/>
                  </a:schemeClr>
                </a:solidFill>
              </a:rPr>
              <a:t>25 - Отметка об исполнителе</a:t>
            </a:r>
          </a:p>
        </p:txBody>
      </p:sp>
      <p:sp>
        <p:nvSpPr>
          <p:cNvPr id="3" name="Содержимое 2"/>
          <p:cNvSpPr>
            <a:spLocks noGrp="1"/>
          </p:cNvSpPr>
          <p:nvPr>
            <p:ph idx="1"/>
          </p:nvPr>
        </p:nvSpPr>
        <p:spPr>
          <a:xfrm>
            <a:off x="457200" y="1357298"/>
            <a:ext cx="8229600" cy="5143536"/>
          </a:xfrm>
        </p:spPr>
        <p:txBody>
          <a:bodyPr>
            <a:normAutofit fontScale="85000" lnSpcReduction="10000"/>
          </a:bodyPr>
          <a:lstStyle/>
          <a:p>
            <a:r>
              <a:rPr lang="ru-RU" dirty="0"/>
              <a:t>включает фамилию, имя и отчество исполнителя, номер его телефона. Отметка об исполнителе может дополняться наименованием должности, структурного подразделения и электронным адресом исполнителя.</a:t>
            </a:r>
          </a:p>
          <a:p>
            <a:r>
              <a:rPr lang="ru-RU" dirty="0"/>
              <a:t>Отметка об исполнителе оформляется на лицевой стороне последнего листа документа от границы левого поля или, при отсутствии места, - на оборотной стороне внизу слева.</a:t>
            </a:r>
          </a:p>
          <a:p>
            <a:r>
              <a:rPr lang="ru-RU" dirty="0"/>
              <a:t>Отметка об исполнителе может оформляться как нижний колонтитул и печататься шрифтом меньшего размера.</a:t>
            </a:r>
          </a:p>
          <a:p>
            <a:pPr>
              <a:buNone/>
            </a:pPr>
            <a:endParaRPr lang="ru-RU" dirty="0"/>
          </a:p>
          <a:p>
            <a:pPr>
              <a:buNone/>
            </a:pPr>
            <a:r>
              <a:rPr lang="ru-RU" dirty="0"/>
              <a:t>Например: </a:t>
            </a:r>
          </a:p>
          <a:p>
            <a:pPr>
              <a:buNone/>
            </a:pPr>
            <a:r>
              <a:rPr lang="ru-RU" sz="2200" dirty="0"/>
              <a:t>Забелин Иван Андреевич, </a:t>
            </a:r>
          </a:p>
          <a:p>
            <a:pPr>
              <a:buNone/>
            </a:pPr>
            <a:r>
              <a:rPr lang="ru-RU" sz="2200" dirty="0"/>
              <a:t>Контрольное управление,</a:t>
            </a:r>
          </a:p>
          <a:p>
            <a:pPr>
              <a:buNone/>
            </a:pPr>
            <a:r>
              <a:rPr lang="ru-RU" sz="2200" dirty="0"/>
              <a:t> ведущий специалист, </a:t>
            </a:r>
          </a:p>
          <a:p>
            <a:pPr>
              <a:buNone/>
            </a:pPr>
            <a:r>
              <a:rPr lang="ru-RU" sz="2200" dirty="0"/>
              <a:t>+7(495) 924-45-67, </a:t>
            </a:r>
            <a:r>
              <a:rPr lang="ru-RU" sz="2200" dirty="0" err="1"/>
              <a:t>Zabelin@gov.ru</a:t>
            </a:r>
            <a:endParaRPr lang="ru-RU" sz="2200" dirty="0"/>
          </a:p>
          <a:p>
            <a:endParaRPr lang="ru-RU" dirty="0"/>
          </a:p>
          <a:p>
            <a:endParaRPr lang="ru-RU"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686800" cy="714380"/>
          </a:xfrm>
        </p:spPr>
        <p:txBody>
          <a:bodyPr>
            <a:normAutofit/>
          </a:bodyPr>
          <a:lstStyle/>
          <a:p>
            <a:pPr algn="ctr"/>
            <a:r>
              <a:rPr lang="ru-RU" sz="2500" b="1" dirty="0">
                <a:solidFill>
                  <a:schemeClr val="accent2">
                    <a:lumMod val="50000"/>
                  </a:schemeClr>
                </a:solidFill>
              </a:rPr>
              <a:t>26 - Отметка о заверении копии</a:t>
            </a:r>
          </a:p>
        </p:txBody>
      </p:sp>
      <p:sp>
        <p:nvSpPr>
          <p:cNvPr id="3" name="Содержимое 2"/>
          <p:cNvSpPr>
            <a:spLocks noGrp="1"/>
          </p:cNvSpPr>
          <p:nvPr>
            <p:ph idx="1"/>
          </p:nvPr>
        </p:nvSpPr>
        <p:spPr>
          <a:xfrm>
            <a:off x="214282" y="1285860"/>
            <a:ext cx="8686800" cy="5572140"/>
          </a:xfrm>
        </p:spPr>
        <p:txBody>
          <a:bodyPr>
            <a:normAutofit fontScale="92500" lnSpcReduction="20000"/>
          </a:bodyPr>
          <a:lstStyle/>
          <a:p>
            <a:r>
              <a:rPr lang="ru-RU" sz="2000" dirty="0"/>
              <a:t>Оформляется для подтверждения соответствия копии документа (выписки из документа) подлиннику документа.</a:t>
            </a:r>
          </a:p>
          <a:p>
            <a:r>
              <a:rPr lang="ru-RU" sz="2000" dirty="0"/>
              <a:t>Проставляется под реквизитом "подпись" и включает: слово "Верно"; наименование должности лица, заверившего копию; его собственноручную подпись; расшифровку подписи (инициалы, фамилию); дату заверения копии (выписки из документа).</a:t>
            </a:r>
          </a:p>
          <a:p>
            <a:endParaRPr lang="ru-RU" sz="2000" dirty="0"/>
          </a:p>
          <a:p>
            <a:endParaRPr lang="ru-RU" sz="2000" dirty="0"/>
          </a:p>
          <a:p>
            <a:endParaRPr lang="ru-RU" sz="2000" dirty="0"/>
          </a:p>
          <a:p>
            <a:endParaRPr lang="ru-RU" sz="2000" dirty="0"/>
          </a:p>
          <a:p>
            <a:endParaRPr lang="ru-RU" sz="2000" dirty="0"/>
          </a:p>
          <a:p>
            <a:r>
              <a:rPr lang="ru-RU" sz="2000" dirty="0"/>
              <a:t>Если копия выдается для предоставления в другую организацию, отметка о заверении копии дополняется надписью о месте хранения, с которого была изготовлена копия</a:t>
            </a:r>
          </a:p>
          <a:p>
            <a:pPr>
              <a:buNone/>
            </a:pPr>
            <a:endParaRPr lang="ru-RU" sz="2000" dirty="0"/>
          </a:p>
          <a:p>
            <a:pPr>
              <a:buNone/>
            </a:pPr>
            <a:r>
              <a:rPr lang="ru-RU" sz="2000" b="1" dirty="0"/>
              <a:t>«Подлинник документа находится в (наименование организации) в деле №… за….год»</a:t>
            </a:r>
          </a:p>
          <a:p>
            <a:pPr>
              <a:buNone/>
            </a:pPr>
            <a:endParaRPr lang="ru-RU" sz="2000" b="1" dirty="0"/>
          </a:p>
          <a:p>
            <a:pPr>
              <a:buNone/>
            </a:pPr>
            <a:r>
              <a:rPr lang="ru-RU" sz="2000" dirty="0"/>
              <a:t>И заверяется печатью организации.</a:t>
            </a:r>
          </a:p>
          <a:p>
            <a:pPr>
              <a:buNone/>
            </a:pPr>
            <a:r>
              <a:rPr lang="ru-RU" sz="1800" dirty="0"/>
              <a:t>Можно использоваться штамп.</a:t>
            </a:r>
          </a:p>
          <a:p>
            <a:pPr>
              <a:buNone/>
            </a:pPr>
            <a:endParaRPr lang="ru-RU" sz="2000" dirty="0"/>
          </a:p>
        </p:txBody>
      </p:sp>
      <p:sp>
        <p:nvSpPr>
          <p:cNvPr id="77825" name="Rectangle 1"/>
          <p:cNvSpPr>
            <a:spLocks noChangeArrowheads="1"/>
          </p:cNvSpPr>
          <p:nvPr/>
        </p:nvSpPr>
        <p:spPr bwMode="auto">
          <a:xfrm>
            <a:off x="642910" y="3071810"/>
            <a:ext cx="721523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Arial" pitchFamily="34" charset="0"/>
                <a:ea typeface="Times New Roman" pitchFamily="18" charset="0"/>
              </a:rPr>
              <a:t>Верно </a:t>
            </a:r>
            <a:endParaRPr kumimoji="0" lang="ru-RU"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Arial" pitchFamily="34" charset="0"/>
                <a:ea typeface="Times New Roman" pitchFamily="18" charset="0"/>
              </a:rPr>
              <a:t>Инспектор службы кадров       </a:t>
            </a:r>
            <a:r>
              <a:rPr kumimoji="0" lang="ru-RU" sz="2000" b="0" i="1" u="none" strike="noStrike" cap="none" normalizeH="0" baseline="0" dirty="0">
                <a:ln>
                  <a:noFill/>
                </a:ln>
                <a:solidFill>
                  <a:schemeClr val="tx1"/>
                </a:solidFill>
                <a:effectLst/>
                <a:latin typeface="Arial" pitchFamily="34" charset="0"/>
                <a:ea typeface="Times New Roman" pitchFamily="18" charset="0"/>
              </a:rPr>
              <a:t>Левченко</a:t>
            </a:r>
            <a:r>
              <a:rPr kumimoji="0" lang="ru-RU" sz="2000" b="0" i="0" u="none" strike="noStrike" cap="none" normalizeH="0" baseline="0" dirty="0">
                <a:ln>
                  <a:noFill/>
                </a:ln>
                <a:solidFill>
                  <a:schemeClr val="tx1"/>
                </a:solidFill>
                <a:effectLst/>
                <a:latin typeface="Arial" pitchFamily="34" charset="0"/>
                <a:ea typeface="Times New Roman" pitchFamily="18" charset="0"/>
              </a:rPr>
              <a:t>          Т.С. Левченко </a:t>
            </a:r>
            <a:endParaRPr kumimoji="0" lang="ru-RU" sz="2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a:ln>
                  <a:noFill/>
                </a:ln>
                <a:solidFill>
                  <a:schemeClr val="tx1"/>
                </a:solidFill>
                <a:effectLst/>
                <a:latin typeface="Arial" pitchFamily="34" charset="0"/>
                <a:ea typeface="Times New Roman" pitchFamily="18" charset="0"/>
              </a:rPr>
              <a:t>06.04.2009</a:t>
            </a:r>
            <a:endParaRPr kumimoji="0" lang="ru-RU" sz="20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a:bodyPr>
          <a:lstStyle/>
          <a:p>
            <a:pPr algn="ctr"/>
            <a:r>
              <a:rPr lang="ru-RU" sz="2500" b="1" dirty="0">
                <a:solidFill>
                  <a:schemeClr val="accent2">
                    <a:lumMod val="50000"/>
                  </a:schemeClr>
                </a:solidFill>
              </a:rPr>
              <a:t>27 -  Отметка о поступлении документа</a:t>
            </a:r>
          </a:p>
        </p:txBody>
      </p:sp>
      <p:sp>
        <p:nvSpPr>
          <p:cNvPr id="3" name="Содержимое 2"/>
          <p:cNvSpPr>
            <a:spLocks noGrp="1"/>
          </p:cNvSpPr>
          <p:nvPr>
            <p:ph idx="1"/>
          </p:nvPr>
        </p:nvSpPr>
        <p:spPr>
          <a:xfrm>
            <a:off x="457200" y="928670"/>
            <a:ext cx="8229600" cy="4572033"/>
          </a:xfrm>
        </p:spPr>
        <p:txBody>
          <a:bodyPr>
            <a:normAutofit/>
          </a:bodyPr>
          <a:lstStyle/>
          <a:p>
            <a:r>
              <a:rPr lang="ru-RU" sz="2500" dirty="0"/>
              <a:t>служит для подтверждения факта поступления документа в организацию и включает дату поступления и входящий регистрационный номер документа. При необходимости отметка о поступлении может дополняться указанием времени поступления в часах и минутах и способа доставки документа. Отметка о поступлении документа может проставляться с помощью штампа.</a:t>
            </a:r>
          </a:p>
          <a:p>
            <a:endParaRPr lang="ru-RU" sz="3000" dirty="0"/>
          </a:p>
          <a:p>
            <a:endParaRPr lang="ru-RU" dirty="0"/>
          </a:p>
        </p:txBody>
      </p:sp>
      <p:pic>
        <p:nvPicPr>
          <p:cNvPr id="4" name="Picture 4" descr="&amp;Rcy;&amp;iecy;&amp;kcy;&amp;vcy;&amp;icy;&amp;zcy;&amp;icy;&amp;tcy; 29 - &amp;ocy;&amp;tcy;&amp;mcy;&amp;iecy;&amp;tcy;&amp;kcy;&amp;acy; &amp;ocy; &amp;pcy;&amp;ocy;&amp;scy;&amp;tcy;&amp;ucy;&amp;pcy;&amp;lcy;&amp;iecy;&amp;ncy;&amp;icy;&amp;icy; &amp;dcy;&amp;ocy;&amp;kcy;&amp;ucy;&amp;mcy;&amp;iecy;&amp;ncy;&amp;tcy;&amp;acy; &amp;vcy; &amp;ocy;&amp;rcy;&amp;gcy;&amp;acy;&amp;ncy;&amp;icy;&amp;zcy;&amp;acy;&amp;tscy;&amp;icy;&amp;yucy;"/>
          <p:cNvPicPr>
            <a:picLocks noChangeAspect="1" noChangeArrowheads="1"/>
          </p:cNvPicPr>
          <p:nvPr/>
        </p:nvPicPr>
        <p:blipFill>
          <a:blip r:embed="rId2" cstate="print"/>
          <a:srcRect/>
          <a:stretch>
            <a:fillRect/>
          </a:stretch>
        </p:blipFill>
        <p:spPr bwMode="auto">
          <a:xfrm>
            <a:off x="2714612" y="4000504"/>
            <a:ext cx="6162675" cy="264320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001" name="Rectangle 9">
            <a:extLst>
              <a:ext uri="{FF2B5EF4-FFF2-40B4-BE49-F238E27FC236}">
                <a16:creationId xmlns:a16="http://schemas.microsoft.com/office/drawing/2014/main" id="{462A0D63-A48E-4D0A-979D-22FFE761FA56}"/>
              </a:ext>
            </a:extLst>
          </p:cNvPr>
          <p:cNvSpPr>
            <a:spLocks noGrp="1" noRot="1" noChangeArrowheads="1"/>
          </p:cNvSpPr>
          <p:nvPr>
            <p:ph type="title"/>
          </p:nvPr>
        </p:nvSpPr>
        <p:spPr>
          <a:xfrm>
            <a:off x="468313" y="260350"/>
            <a:ext cx="8229600" cy="1143000"/>
          </a:xfrm>
        </p:spPr>
        <p:txBody>
          <a:bodyPr>
            <a:normAutofit fontScale="90000"/>
          </a:bodyPr>
          <a:lstStyle/>
          <a:p>
            <a:pPr eaLnBrk="1" hangingPunct="1">
              <a:defRPr/>
            </a:pPr>
            <a:r>
              <a:rPr lang="ru-RU" altLang="ru-RU" sz="1800" b="1" dirty="0">
                <a:latin typeface="Arial" panose="020B0604020202020204" pitchFamily="34" charset="0"/>
              </a:rPr>
              <a:t>Наглядные примеры документов приказного делопроизводства</a:t>
            </a:r>
            <a:br>
              <a:rPr lang="ru-RU" altLang="ru-RU" sz="1800" dirty="0">
                <a:latin typeface="Arial" panose="020B0604020202020204" pitchFamily="34" charset="0"/>
              </a:rPr>
            </a:br>
            <a:br>
              <a:rPr lang="ru-RU" altLang="ru-RU" sz="1800" dirty="0">
                <a:latin typeface="Arial" panose="020B0604020202020204" pitchFamily="34" charset="0"/>
              </a:rPr>
            </a:br>
            <a:br>
              <a:rPr lang="ru-RU" altLang="ru-RU" sz="1800" dirty="0">
                <a:latin typeface="Arial" panose="020B0604020202020204" pitchFamily="34" charset="0"/>
              </a:rPr>
            </a:br>
            <a:br>
              <a:rPr lang="ru-RU" altLang="ru-RU" sz="1800" dirty="0">
                <a:latin typeface="Arial" panose="020B0604020202020204" pitchFamily="34" charset="0"/>
              </a:rPr>
            </a:br>
            <a:endParaRPr lang="ru-RU" altLang="ru-RU" sz="1800" dirty="0">
              <a:latin typeface="Arial" panose="020B0604020202020204" pitchFamily="34" charset="0"/>
            </a:endParaRPr>
          </a:p>
        </p:txBody>
      </p:sp>
      <p:sp>
        <p:nvSpPr>
          <p:cNvPr id="85002" name="Rectangle 10">
            <a:extLst>
              <a:ext uri="{FF2B5EF4-FFF2-40B4-BE49-F238E27FC236}">
                <a16:creationId xmlns:a16="http://schemas.microsoft.com/office/drawing/2014/main" id="{BD3595BF-E9B0-4786-B826-31A8C8668034}"/>
              </a:ext>
            </a:extLst>
          </p:cNvPr>
          <p:cNvSpPr>
            <a:spLocks noGrp="1" noChangeArrowheads="1"/>
          </p:cNvSpPr>
          <p:nvPr>
            <p:ph type="body" sz="half" idx="1"/>
          </p:nvPr>
        </p:nvSpPr>
        <p:spPr>
          <a:xfrm>
            <a:off x="323850" y="692150"/>
            <a:ext cx="4392613" cy="5434013"/>
          </a:xfrm>
        </p:spPr>
        <p:txBody>
          <a:bodyPr/>
          <a:lstStyle/>
          <a:p>
            <a:pPr eaLnBrk="1" hangingPunct="1">
              <a:lnSpc>
                <a:spcPct val="90000"/>
              </a:lnSpc>
              <a:defRPr/>
            </a:pPr>
            <a:r>
              <a:rPr lang="ru-RU" altLang="ru-RU" sz="1600">
                <a:latin typeface="Arial" panose="020B0604020202020204" pitchFamily="34" charset="0"/>
              </a:rPr>
              <a:t>Соборное уложение 1649г. – свод законов Русского Государства (до 1832). Содержит 25 глав, 967 статей. </a:t>
            </a:r>
          </a:p>
          <a:p>
            <a:pPr eaLnBrk="1" hangingPunct="1">
              <a:lnSpc>
                <a:spcPct val="90000"/>
              </a:lnSpc>
              <a:buFont typeface="Wingdings" panose="05000000000000000000" pitchFamily="2" charset="2"/>
              <a:buNone/>
              <a:defRPr/>
            </a:pPr>
            <a:r>
              <a:rPr lang="ru-RU" altLang="ru-RU" sz="1600">
                <a:latin typeface="Arial" panose="020B0604020202020204" pitchFamily="34" charset="0"/>
              </a:rPr>
              <a:t>      Длина свитка 310 метров.</a:t>
            </a:r>
          </a:p>
          <a:p>
            <a:pPr eaLnBrk="1" hangingPunct="1">
              <a:lnSpc>
                <a:spcPct val="90000"/>
              </a:lnSpc>
              <a:defRPr/>
            </a:pPr>
            <a:endParaRPr lang="ru-RU" altLang="ru-RU" sz="1600">
              <a:latin typeface="Arial" panose="020B0604020202020204" pitchFamily="34" charset="0"/>
            </a:endParaRPr>
          </a:p>
          <a:p>
            <a:pPr eaLnBrk="1" hangingPunct="1">
              <a:lnSpc>
                <a:spcPct val="90000"/>
              </a:lnSpc>
              <a:defRPr/>
            </a:pPr>
            <a:endParaRPr lang="ru-RU" altLang="ru-RU" sz="1600">
              <a:latin typeface="Arial" panose="020B0604020202020204" pitchFamily="34" charset="0"/>
            </a:endParaRPr>
          </a:p>
          <a:p>
            <a:pPr eaLnBrk="1" hangingPunct="1">
              <a:lnSpc>
                <a:spcPct val="90000"/>
              </a:lnSpc>
              <a:defRPr/>
            </a:pPr>
            <a:endParaRPr lang="ru-RU" altLang="ru-RU" sz="1600">
              <a:latin typeface="Arial" panose="020B0604020202020204" pitchFamily="34" charset="0"/>
            </a:endParaRPr>
          </a:p>
          <a:p>
            <a:pPr eaLnBrk="1" hangingPunct="1">
              <a:lnSpc>
                <a:spcPct val="90000"/>
              </a:lnSpc>
              <a:defRPr/>
            </a:pPr>
            <a:endParaRPr lang="ru-RU" altLang="ru-RU" sz="1600">
              <a:latin typeface="Arial" panose="020B0604020202020204" pitchFamily="34" charset="0"/>
            </a:endParaRPr>
          </a:p>
          <a:p>
            <a:pPr eaLnBrk="1" hangingPunct="1">
              <a:lnSpc>
                <a:spcPct val="90000"/>
              </a:lnSpc>
              <a:defRPr/>
            </a:pPr>
            <a:endParaRPr lang="ru-RU" altLang="ru-RU" sz="1600">
              <a:latin typeface="Arial" panose="020B0604020202020204" pitchFamily="34" charset="0"/>
            </a:endParaRPr>
          </a:p>
          <a:p>
            <a:pPr eaLnBrk="1" hangingPunct="1">
              <a:lnSpc>
                <a:spcPct val="90000"/>
              </a:lnSpc>
              <a:defRPr/>
            </a:pPr>
            <a:endParaRPr lang="ru-RU" altLang="ru-RU" sz="1600">
              <a:latin typeface="Arial" panose="020B0604020202020204" pitchFamily="34" charset="0"/>
            </a:endParaRPr>
          </a:p>
          <a:p>
            <a:pPr eaLnBrk="1" hangingPunct="1">
              <a:lnSpc>
                <a:spcPct val="90000"/>
              </a:lnSpc>
              <a:defRPr/>
            </a:pPr>
            <a:endParaRPr lang="ru-RU" altLang="ru-RU" sz="1600">
              <a:latin typeface="Arial" panose="020B0604020202020204" pitchFamily="34" charset="0"/>
            </a:endParaRPr>
          </a:p>
          <a:p>
            <a:pPr eaLnBrk="1" hangingPunct="1">
              <a:lnSpc>
                <a:spcPct val="90000"/>
              </a:lnSpc>
              <a:defRPr/>
            </a:pPr>
            <a:endParaRPr lang="ru-RU" altLang="ru-RU" sz="1600">
              <a:latin typeface="Arial" panose="020B0604020202020204" pitchFamily="34" charset="0"/>
            </a:endParaRPr>
          </a:p>
          <a:p>
            <a:pPr eaLnBrk="1" hangingPunct="1">
              <a:lnSpc>
                <a:spcPct val="90000"/>
              </a:lnSpc>
              <a:defRPr/>
            </a:pPr>
            <a:endParaRPr lang="ru-RU" altLang="ru-RU" sz="1600">
              <a:latin typeface="Arial" panose="020B0604020202020204" pitchFamily="34" charset="0"/>
            </a:endParaRPr>
          </a:p>
          <a:p>
            <a:pPr eaLnBrk="1" hangingPunct="1">
              <a:lnSpc>
                <a:spcPct val="90000"/>
              </a:lnSpc>
              <a:defRPr/>
            </a:pPr>
            <a:endParaRPr lang="ru-RU" altLang="ru-RU" sz="1600">
              <a:latin typeface="Arial" panose="020B0604020202020204" pitchFamily="34" charset="0"/>
            </a:endParaRPr>
          </a:p>
          <a:p>
            <a:pPr eaLnBrk="1" hangingPunct="1">
              <a:lnSpc>
                <a:spcPct val="90000"/>
              </a:lnSpc>
              <a:defRPr/>
            </a:pPr>
            <a:r>
              <a:rPr lang="ru-RU" altLang="ru-RU" sz="1600">
                <a:latin typeface="Arial" panose="020B0604020202020204" pitchFamily="34" charset="0"/>
              </a:rPr>
              <a:t>Грамоты</a:t>
            </a:r>
          </a:p>
          <a:p>
            <a:pPr eaLnBrk="1" hangingPunct="1">
              <a:lnSpc>
                <a:spcPct val="90000"/>
              </a:lnSpc>
              <a:buFont typeface="Wingdings" panose="05000000000000000000" pitchFamily="2" charset="2"/>
              <a:buNone/>
              <a:defRPr/>
            </a:pPr>
            <a:endParaRPr lang="ru-RU" altLang="ru-RU" sz="1600">
              <a:latin typeface="Arial" panose="020B0604020202020204" pitchFamily="34" charset="0"/>
            </a:endParaRPr>
          </a:p>
        </p:txBody>
      </p:sp>
      <p:sp>
        <p:nvSpPr>
          <p:cNvPr id="85003" name="Rectangle 11">
            <a:extLst>
              <a:ext uri="{FF2B5EF4-FFF2-40B4-BE49-F238E27FC236}">
                <a16:creationId xmlns:a16="http://schemas.microsoft.com/office/drawing/2014/main" id="{95638F54-5924-417A-80D2-0C84D11B962E}"/>
              </a:ext>
            </a:extLst>
          </p:cNvPr>
          <p:cNvSpPr>
            <a:spLocks noGrp="1" noChangeArrowheads="1"/>
          </p:cNvSpPr>
          <p:nvPr>
            <p:ph type="body" sz="half" idx="2"/>
          </p:nvPr>
        </p:nvSpPr>
        <p:spPr>
          <a:xfrm>
            <a:off x="4787900" y="692150"/>
            <a:ext cx="3894138" cy="6049963"/>
          </a:xfrm>
        </p:spPr>
        <p:txBody>
          <a:bodyPr/>
          <a:lstStyle/>
          <a:p>
            <a:pPr eaLnBrk="1" hangingPunct="1">
              <a:lnSpc>
                <a:spcPct val="90000"/>
              </a:lnSpc>
              <a:defRPr/>
            </a:pPr>
            <a:r>
              <a:rPr lang="ru-RU" altLang="ru-RU" sz="1600" dirty="0">
                <a:latin typeface="Arial" panose="020B0604020202020204" pitchFamily="34" charset="0"/>
              </a:rPr>
              <a:t>Челобитные</a:t>
            </a: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buFont typeface="Wingdings" panose="05000000000000000000" pitchFamily="2" charset="2"/>
              <a:buNone/>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r>
              <a:rPr lang="ru-RU" altLang="ru-RU" sz="1600" dirty="0">
                <a:latin typeface="Arial" panose="020B0604020202020204" pitchFamily="34" charset="0"/>
              </a:rPr>
              <a:t>В наследство от приказного делопроизводства получили мы и слово «</a:t>
            </a:r>
            <a:r>
              <a:rPr lang="ru-RU" altLang="ru-RU" sz="1600" b="1" dirty="0">
                <a:latin typeface="Arial" panose="020B0604020202020204" pitchFamily="34" charset="0"/>
              </a:rPr>
              <a:t>волокита</a:t>
            </a:r>
            <a:r>
              <a:rPr lang="ru-RU" altLang="ru-RU" sz="1600" dirty="0">
                <a:latin typeface="Arial" panose="020B0604020202020204" pitchFamily="34" charset="0"/>
              </a:rPr>
              <a:t>».</a:t>
            </a:r>
          </a:p>
          <a:p>
            <a:pPr eaLnBrk="1" hangingPunct="1">
              <a:lnSpc>
                <a:spcPct val="90000"/>
              </a:lnSpc>
              <a:buFont typeface="Wingdings" panose="05000000000000000000" pitchFamily="2" charset="2"/>
              <a:buNone/>
              <a:defRPr/>
            </a:pPr>
            <a:r>
              <a:rPr lang="ru-RU" altLang="ru-RU" sz="1600" dirty="0">
                <a:latin typeface="Arial" panose="020B0604020202020204" pitchFamily="34" charset="0"/>
              </a:rPr>
              <a:t>      </a:t>
            </a:r>
            <a:r>
              <a:rPr lang="ru-RU" altLang="ru-RU" sz="1600" dirty="0" err="1">
                <a:latin typeface="Arial" panose="020B0604020202020204" pitchFamily="34" charset="0"/>
              </a:rPr>
              <a:t>Подклееные</a:t>
            </a:r>
            <a:r>
              <a:rPr lang="ru-RU" altLang="ru-RU" sz="1600" dirty="0">
                <a:latin typeface="Arial" panose="020B0604020202020204" pitchFamily="34" charset="0"/>
              </a:rPr>
              <a:t> в </a:t>
            </a:r>
          </a:p>
          <a:p>
            <a:pPr eaLnBrk="1" hangingPunct="1">
              <a:lnSpc>
                <a:spcPct val="90000"/>
              </a:lnSpc>
              <a:buFont typeface="Wingdings" panose="05000000000000000000" pitchFamily="2" charset="2"/>
              <a:buNone/>
              <a:defRPr/>
            </a:pPr>
            <a:r>
              <a:rPr lang="ru-RU" altLang="ru-RU" sz="1600" dirty="0">
                <a:latin typeface="Arial" panose="020B0604020202020204" pitchFamily="34" charset="0"/>
              </a:rPr>
              <a:t>      столбцы длинной </a:t>
            </a:r>
          </a:p>
          <a:p>
            <a:pPr eaLnBrk="1" hangingPunct="1">
              <a:lnSpc>
                <a:spcPct val="90000"/>
              </a:lnSpc>
              <a:buFont typeface="Wingdings" panose="05000000000000000000" pitchFamily="2" charset="2"/>
              <a:buNone/>
              <a:defRPr/>
            </a:pPr>
            <a:r>
              <a:rPr lang="ru-RU" altLang="ru-RU" sz="1600" dirty="0">
                <a:latin typeface="Arial" panose="020B0604020202020204" pitchFamily="34" charset="0"/>
              </a:rPr>
              <a:t>      в среднем 50-80 м.</a:t>
            </a:r>
          </a:p>
          <a:p>
            <a:pPr eaLnBrk="1" hangingPunct="1">
              <a:lnSpc>
                <a:spcPct val="90000"/>
              </a:lnSpc>
              <a:buFont typeface="Wingdings" panose="05000000000000000000" pitchFamily="2" charset="2"/>
              <a:buNone/>
              <a:defRPr/>
            </a:pPr>
            <a:r>
              <a:rPr lang="ru-RU" altLang="ru-RU" sz="1600" dirty="0">
                <a:latin typeface="Arial" panose="020B0604020202020204" pitchFamily="34" charset="0"/>
              </a:rPr>
              <a:t>      документы </a:t>
            </a:r>
            <a:r>
              <a:rPr lang="ru-RU" altLang="ru-RU" sz="1600" dirty="0" err="1">
                <a:latin typeface="Arial" panose="020B0604020202020204" pitchFamily="34" charset="0"/>
              </a:rPr>
              <a:t>наматы</a:t>
            </a:r>
            <a:r>
              <a:rPr lang="ru-RU" altLang="ru-RU" sz="1600" dirty="0">
                <a:latin typeface="Arial" panose="020B0604020202020204" pitchFamily="34" charset="0"/>
              </a:rPr>
              <a:t>-</a:t>
            </a:r>
          </a:p>
          <a:p>
            <a:pPr eaLnBrk="1" hangingPunct="1">
              <a:lnSpc>
                <a:spcPct val="90000"/>
              </a:lnSpc>
              <a:buFont typeface="Wingdings" panose="05000000000000000000" pitchFamily="2" charset="2"/>
              <a:buNone/>
              <a:defRPr/>
            </a:pPr>
            <a:r>
              <a:rPr lang="ru-RU" altLang="ru-RU" sz="1600" dirty="0">
                <a:latin typeface="Arial" panose="020B0604020202020204" pitchFamily="34" charset="0"/>
              </a:rPr>
              <a:t>      вали на палочки в </a:t>
            </a:r>
          </a:p>
          <a:p>
            <a:pPr eaLnBrk="1" hangingPunct="1">
              <a:lnSpc>
                <a:spcPct val="90000"/>
              </a:lnSpc>
              <a:buFont typeface="Wingdings" panose="05000000000000000000" pitchFamily="2" charset="2"/>
              <a:buNone/>
              <a:defRPr/>
            </a:pPr>
            <a:r>
              <a:rPr lang="ru-RU" altLang="ru-RU" sz="1600" dirty="0">
                <a:latin typeface="Arial" panose="020B0604020202020204" pitchFamily="34" charset="0"/>
              </a:rPr>
              <a:t>      </a:t>
            </a:r>
            <a:r>
              <a:rPr lang="ru-RU" altLang="ru-RU" sz="1600" b="1" dirty="0">
                <a:latin typeface="Arial" panose="020B0604020202020204" pitchFamily="34" charset="0"/>
              </a:rPr>
              <a:t>свитки</a:t>
            </a:r>
            <a:r>
              <a:rPr lang="ru-RU" altLang="ru-RU" sz="1600" dirty="0">
                <a:latin typeface="Arial" panose="020B0604020202020204" pitchFamily="34" charset="0"/>
              </a:rPr>
              <a:t>. Ленты при </a:t>
            </a:r>
          </a:p>
          <a:p>
            <a:pPr eaLnBrk="1" hangingPunct="1">
              <a:lnSpc>
                <a:spcPct val="90000"/>
              </a:lnSpc>
              <a:buFont typeface="Wingdings" panose="05000000000000000000" pitchFamily="2" charset="2"/>
              <a:buNone/>
              <a:defRPr/>
            </a:pPr>
            <a:r>
              <a:rPr lang="ru-RU" altLang="ru-RU" sz="1600" dirty="0">
                <a:latin typeface="Arial" panose="020B0604020202020204" pitchFamily="34" charset="0"/>
              </a:rPr>
              <a:t>      чтении волочились, </a:t>
            </a:r>
          </a:p>
          <a:p>
            <a:pPr eaLnBrk="1" hangingPunct="1">
              <a:lnSpc>
                <a:spcPct val="90000"/>
              </a:lnSpc>
              <a:buFont typeface="Wingdings" panose="05000000000000000000" pitchFamily="2" charset="2"/>
              <a:buNone/>
              <a:defRPr/>
            </a:pPr>
            <a:r>
              <a:rPr lang="ru-RU" altLang="ru-RU" sz="1600" dirty="0">
                <a:latin typeface="Arial" panose="020B0604020202020204" pitchFamily="34" charset="0"/>
              </a:rPr>
              <a:t>      отсюда родилось и </a:t>
            </a:r>
          </a:p>
          <a:p>
            <a:pPr eaLnBrk="1" hangingPunct="1">
              <a:lnSpc>
                <a:spcPct val="90000"/>
              </a:lnSpc>
              <a:buFont typeface="Wingdings" panose="05000000000000000000" pitchFamily="2" charset="2"/>
              <a:buNone/>
              <a:defRPr/>
            </a:pPr>
            <a:r>
              <a:rPr lang="ru-RU" altLang="ru-RU" sz="1600" dirty="0">
                <a:latin typeface="Arial" panose="020B0604020202020204" pitchFamily="34" charset="0"/>
              </a:rPr>
              <a:t>      понятие.</a:t>
            </a:r>
          </a:p>
          <a:p>
            <a:pPr eaLnBrk="1" hangingPunct="1">
              <a:lnSpc>
                <a:spcPct val="90000"/>
              </a:lnSpc>
              <a:defRPr/>
            </a:pPr>
            <a:endParaRPr lang="ru-RU" altLang="ru-RU" sz="1600" dirty="0">
              <a:latin typeface="Arial" panose="020B0604020202020204" pitchFamily="34" charset="0"/>
            </a:endParaRPr>
          </a:p>
        </p:txBody>
      </p:sp>
      <p:pic>
        <p:nvPicPr>
          <p:cNvPr id="12293" name="Picture 12">
            <a:extLst>
              <a:ext uri="{FF2B5EF4-FFF2-40B4-BE49-F238E27FC236}">
                <a16:creationId xmlns:a16="http://schemas.microsoft.com/office/drawing/2014/main" id="{C50CD16D-16C6-4D6E-A9E0-4FDF8409C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844675"/>
            <a:ext cx="24574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13">
            <a:extLst>
              <a:ext uri="{FF2B5EF4-FFF2-40B4-BE49-F238E27FC236}">
                <a16:creationId xmlns:a16="http://schemas.microsoft.com/office/drawing/2014/main" id="{5BCC1E01-9170-4BB4-B74F-68CFD3E8E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933825"/>
            <a:ext cx="1814512"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14">
            <a:extLst>
              <a:ext uri="{FF2B5EF4-FFF2-40B4-BE49-F238E27FC236}">
                <a16:creationId xmlns:a16="http://schemas.microsoft.com/office/drawing/2014/main" id="{7F386778-F429-49E2-B994-14E610C13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196975"/>
            <a:ext cx="1646238"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15">
            <a:extLst>
              <a:ext uri="{FF2B5EF4-FFF2-40B4-BE49-F238E27FC236}">
                <a16:creationId xmlns:a16="http://schemas.microsoft.com/office/drawing/2014/main" id="{5A8917F4-06F9-42CD-BB90-114890E9CF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5013325"/>
            <a:ext cx="2014537"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16">
            <a:extLst>
              <a:ext uri="{FF2B5EF4-FFF2-40B4-BE49-F238E27FC236}">
                <a16:creationId xmlns:a16="http://schemas.microsoft.com/office/drawing/2014/main" id="{45D27C2D-ED6B-4A69-A564-8100778FCD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773238"/>
            <a:ext cx="1690688" cy="257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7">
            <a:extLst>
              <a:ext uri="{FF2B5EF4-FFF2-40B4-BE49-F238E27FC236}">
                <a16:creationId xmlns:a16="http://schemas.microsoft.com/office/drawing/2014/main" id="{5BE3BC96-E979-4DEB-9FC4-4E7E95B0B1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0288" y="765175"/>
            <a:ext cx="1485900"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8">
            <a:extLst>
              <a:ext uri="{FF2B5EF4-FFF2-40B4-BE49-F238E27FC236}">
                <a16:creationId xmlns:a16="http://schemas.microsoft.com/office/drawing/2014/main" id="{35A10301-05E6-4D88-B045-B4B10F0ABF3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950" y="4149725"/>
            <a:ext cx="1871663"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0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0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002">
                                            <p:txEl>
                                              <p:pRg st="12" end="1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00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003">
                                            <p:txEl>
                                              <p:pRg st="10" end="1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00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5003">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003">
                                            <p:txEl>
                                              <p:pRg st="13" end="1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3">
                                            <p:txEl>
                                              <p:pRg st="14" end="1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5003">
                                            <p:txEl>
                                              <p:pRg st="15" end="1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3">
                                            <p:txEl>
                                              <p:pRg st="16" end="16"/>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5003">
                                            <p:txEl>
                                              <p:pRg st="17" end="17"/>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5003">
                                            <p:txEl>
                                              <p:pRg st="18" end="18"/>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500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build="p"/>
      <p:bldP spid="8500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pPr algn="ctr"/>
            <a:r>
              <a:rPr lang="ru-RU" sz="2500" b="1" dirty="0">
                <a:solidFill>
                  <a:schemeClr val="accent2">
                    <a:lumMod val="50000"/>
                  </a:schemeClr>
                </a:solidFill>
              </a:rPr>
              <a:t>28 - резолюция</a:t>
            </a:r>
          </a:p>
        </p:txBody>
      </p:sp>
      <p:sp>
        <p:nvSpPr>
          <p:cNvPr id="3" name="Содержимое 2"/>
          <p:cNvSpPr>
            <a:spLocks noGrp="1"/>
          </p:cNvSpPr>
          <p:nvPr>
            <p:ph idx="1"/>
          </p:nvPr>
        </p:nvSpPr>
        <p:spPr>
          <a:xfrm>
            <a:off x="357158" y="1285860"/>
            <a:ext cx="8229600" cy="2328866"/>
          </a:xfrm>
        </p:spPr>
        <p:txBody>
          <a:bodyPr>
            <a:normAutofit fontScale="92500" lnSpcReduction="10000"/>
          </a:bodyPr>
          <a:lstStyle/>
          <a:p>
            <a:r>
              <a:rPr lang="ru-RU" dirty="0"/>
              <a:t>содержит указание по исполнению документа</a:t>
            </a:r>
          </a:p>
          <a:p>
            <a:endParaRPr lang="ru-RU" dirty="0"/>
          </a:p>
          <a:p>
            <a:r>
              <a:rPr lang="ru-RU" dirty="0"/>
              <a:t>Резолюция включает: фамилию, инициалы исполнителя (исполнителей), поручение по документу, при необходимости - срок исполнения, подпись лица, вынесшего резолюцию, дату резолюции.</a:t>
            </a:r>
          </a:p>
          <a:p>
            <a:endParaRPr lang="ru-RU" dirty="0"/>
          </a:p>
        </p:txBody>
      </p:sp>
      <p:pic>
        <p:nvPicPr>
          <p:cNvPr id="4" name="Рисунок 3" descr="http://www.edou.ru/upload/learning/3/res24/xU9sT.I3Lhn.Image17.jpg"/>
          <p:cNvPicPr/>
          <p:nvPr/>
        </p:nvPicPr>
        <p:blipFill>
          <a:blip r:embed="rId2" cstate="print"/>
          <a:srcRect/>
          <a:stretch>
            <a:fillRect/>
          </a:stretch>
        </p:blipFill>
        <p:spPr bwMode="auto">
          <a:xfrm>
            <a:off x="2000232" y="3500438"/>
            <a:ext cx="6643734" cy="321471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sz="3000" b="1" dirty="0">
                <a:solidFill>
                  <a:schemeClr val="accent2">
                    <a:lumMod val="50000"/>
                  </a:schemeClr>
                </a:solidFill>
              </a:rPr>
              <a:t>29 -  Отметка о контроле</a:t>
            </a:r>
          </a:p>
        </p:txBody>
      </p:sp>
      <p:sp>
        <p:nvSpPr>
          <p:cNvPr id="3" name="Содержимое 2"/>
          <p:cNvSpPr>
            <a:spLocks noGrp="1"/>
          </p:cNvSpPr>
          <p:nvPr>
            <p:ph idx="1"/>
          </p:nvPr>
        </p:nvSpPr>
        <p:spPr>
          <a:xfrm>
            <a:off x="285720" y="1285860"/>
            <a:ext cx="3143272" cy="4840303"/>
          </a:xfrm>
        </p:spPr>
        <p:txBody>
          <a:bodyPr>
            <a:normAutofit/>
          </a:bodyPr>
          <a:lstStyle/>
          <a:p>
            <a:r>
              <a:rPr lang="ru-RU" sz="2500" dirty="0"/>
              <a:t>свидетельствует о постановке документа на контроль, проставляется штампом "Контроль" на верхнем поле документа</a:t>
            </a:r>
          </a:p>
        </p:txBody>
      </p:sp>
      <p:pic>
        <p:nvPicPr>
          <p:cNvPr id="4" name="Рисунок 3" descr="http://www.edou.ru/upload/learning/3/res26/AU0gg.XoPWc.Image19.jpg"/>
          <p:cNvPicPr/>
          <p:nvPr/>
        </p:nvPicPr>
        <p:blipFill>
          <a:blip r:embed="rId2" cstate="print"/>
          <a:srcRect/>
          <a:stretch>
            <a:fillRect/>
          </a:stretch>
        </p:blipFill>
        <p:spPr bwMode="auto">
          <a:xfrm>
            <a:off x="3643306" y="1142984"/>
            <a:ext cx="5281611" cy="5572164"/>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noAutofit/>
          </a:bodyPr>
          <a:lstStyle/>
          <a:p>
            <a:pPr algn="ctr"/>
            <a:r>
              <a:rPr lang="ru-RU" sz="2500" b="1" dirty="0">
                <a:solidFill>
                  <a:schemeClr val="accent2">
                    <a:lumMod val="50000"/>
                  </a:schemeClr>
                </a:solidFill>
              </a:rPr>
              <a:t>30 -  Отметка о направлении документа в дело </a:t>
            </a:r>
          </a:p>
        </p:txBody>
      </p:sp>
      <p:sp>
        <p:nvSpPr>
          <p:cNvPr id="3" name="Содержимое 2"/>
          <p:cNvSpPr>
            <a:spLocks noGrp="1"/>
          </p:cNvSpPr>
          <p:nvPr>
            <p:ph idx="1"/>
          </p:nvPr>
        </p:nvSpPr>
        <p:spPr>
          <a:xfrm>
            <a:off x="457200" y="1857364"/>
            <a:ext cx="8229600" cy="4467236"/>
          </a:xfrm>
        </p:spPr>
        <p:txBody>
          <a:bodyPr>
            <a:normAutofit fontScale="85000" lnSpcReduction="20000"/>
          </a:bodyPr>
          <a:lstStyle/>
          <a:p>
            <a:r>
              <a:rPr lang="ru-RU" dirty="0"/>
              <a:t>определяет место хранения документа после завершения работы с ним и включает: слова "В дело", индекс дела по номенклатуре дел, в которое помещается документ на хранение, с указанием года, должности лица, оформившего отметку, подписи, даты.</a:t>
            </a:r>
          </a:p>
          <a:p>
            <a:pPr>
              <a:buNone/>
            </a:pPr>
            <a:r>
              <a:rPr lang="ru-RU" dirty="0"/>
              <a:t> </a:t>
            </a:r>
          </a:p>
          <a:p>
            <a:r>
              <a:rPr lang="ru-RU" dirty="0"/>
              <a:t>    Пример -</a:t>
            </a:r>
          </a:p>
          <a:p>
            <a:pPr>
              <a:buNone/>
            </a:pPr>
            <a:r>
              <a:rPr lang="ru-RU" dirty="0"/>
              <a:t> В дело N 01-18 за 2016 г.</a:t>
            </a:r>
          </a:p>
          <a:p>
            <a:pPr>
              <a:buNone/>
            </a:pPr>
            <a:r>
              <a:rPr lang="ru-RU" dirty="0"/>
              <a:t> Зав. отделом корпоративных проектов</a:t>
            </a:r>
          </a:p>
          <a:p>
            <a:pPr>
              <a:buNone/>
            </a:pPr>
            <a:r>
              <a:rPr lang="ru-RU" dirty="0"/>
              <a:t>Подпись          Дата</a:t>
            </a:r>
          </a:p>
          <a:p>
            <a:pPr>
              <a:buNone/>
            </a:pPr>
            <a:r>
              <a:rPr lang="ru-RU" dirty="0"/>
              <a:t> </a:t>
            </a:r>
          </a:p>
          <a:p>
            <a:r>
              <a:rPr lang="ru-RU" dirty="0"/>
              <a:t>Отметка о направлении документа в дело может дополняться краткими сведениями о характере исполнения документа.</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8" name="Rectangle 4">
            <a:extLst>
              <a:ext uri="{FF2B5EF4-FFF2-40B4-BE49-F238E27FC236}">
                <a16:creationId xmlns:a16="http://schemas.microsoft.com/office/drawing/2014/main" id="{AB95C78B-F7F3-4E72-9EC7-D3AB3E592D81}"/>
              </a:ext>
            </a:extLst>
          </p:cNvPr>
          <p:cNvSpPr>
            <a:spLocks noGrp="1" noRot="1" noChangeArrowheads="1"/>
          </p:cNvSpPr>
          <p:nvPr>
            <p:ph type="title"/>
          </p:nvPr>
        </p:nvSpPr>
        <p:spPr>
          <a:xfrm>
            <a:off x="829139" y="239279"/>
            <a:ext cx="8229600" cy="1143000"/>
          </a:xfrm>
        </p:spPr>
        <p:txBody>
          <a:bodyPr>
            <a:normAutofit fontScale="90000"/>
          </a:bodyPr>
          <a:lstStyle/>
          <a:p>
            <a:pPr algn="l" eaLnBrk="1" hangingPunct="1">
              <a:defRPr/>
            </a:pPr>
            <a:r>
              <a:rPr lang="ru-RU" altLang="ru-RU" sz="2400" dirty="0">
                <a:latin typeface="Arial" panose="020B0604020202020204" pitchFamily="34" charset="0"/>
              </a:rPr>
              <a:t>                      Коллежское делопроизводство</a:t>
            </a:r>
            <a:br>
              <a:rPr lang="ru-RU" altLang="ru-RU" sz="2400" dirty="0">
                <a:latin typeface="Arial" panose="020B0604020202020204" pitchFamily="34" charset="0"/>
              </a:rPr>
            </a:br>
            <a:r>
              <a:rPr lang="ru-RU" altLang="ru-RU" sz="2400" dirty="0">
                <a:latin typeface="Arial" panose="020B0604020202020204" pitchFamily="34" charset="0"/>
              </a:rPr>
              <a:t>                      XVIII-XIX вв.</a:t>
            </a:r>
            <a:br>
              <a:rPr lang="ru-RU" altLang="ru-RU" sz="2400" dirty="0">
                <a:latin typeface="Arial" panose="020B0604020202020204" pitchFamily="34" charset="0"/>
              </a:rPr>
            </a:br>
            <a:br>
              <a:rPr lang="ru-RU" altLang="ru-RU" sz="2400" dirty="0">
                <a:latin typeface="Arial" panose="020B0604020202020204" pitchFamily="34" charset="0"/>
              </a:rPr>
            </a:br>
            <a:endParaRPr lang="ru-RU" altLang="ru-RU" sz="2400" dirty="0">
              <a:latin typeface="Arial" panose="020B0604020202020204" pitchFamily="34" charset="0"/>
            </a:endParaRPr>
          </a:p>
        </p:txBody>
      </p:sp>
      <p:sp>
        <p:nvSpPr>
          <p:cNvPr id="88069" name="Rectangle 5">
            <a:extLst>
              <a:ext uri="{FF2B5EF4-FFF2-40B4-BE49-F238E27FC236}">
                <a16:creationId xmlns:a16="http://schemas.microsoft.com/office/drawing/2014/main" id="{7A61F735-46FA-42F0-BDCC-3B2870889D32}"/>
              </a:ext>
            </a:extLst>
          </p:cNvPr>
          <p:cNvSpPr>
            <a:spLocks noGrp="1" noChangeArrowheads="1"/>
          </p:cNvSpPr>
          <p:nvPr>
            <p:ph type="body" sz="half" idx="1"/>
          </p:nvPr>
        </p:nvSpPr>
        <p:spPr>
          <a:xfrm>
            <a:off x="611560" y="742147"/>
            <a:ext cx="3744540" cy="5876574"/>
          </a:xfrm>
        </p:spPr>
        <p:txBody>
          <a:bodyPr>
            <a:normAutofit lnSpcReduction="10000"/>
          </a:bodyPr>
          <a:lstStyle/>
          <a:p>
            <a:pPr eaLnBrk="1" hangingPunct="1">
              <a:lnSpc>
                <a:spcPct val="80000"/>
              </a:lnSpc>
              <a:defRPr/>
            </a:pPr>
            <a:endParaRPr lang="ru-RU" altLang="ru-RU" sz="2400" dirty="0"/>
          </a:p>
          <a:p>
            <a:pPr lvl="4" eaLnBrk="1" hangingPunct="1">
              <a:lnSpc>
                <a:spcPct val="80000"/>
              </a:lnSpc>
              <a:defRPr/>
            </a:pPr>
            <a:r>
              <a:rPr lang="ru-RU" altLang="ru-RU" sz="1700" dirty="0">
                <a:effectLst/>
                <a:latin typeface="Times New Roman" panose="02020603050405020304" pitchFamily="18" charset="0"/>
                <a:cs typeface="Times New Roman" panose="02020603050405020304" pitchFamily="18" charset="0"/>
              </a:rPr>
              <a:t>Коллежское дело-производство </a:t>
            </a:r>
            <a:r>
              <a:rPr lang="ru-RU" altLang="ru-RU" sz="1700" dirty="0" err="1">
                <a:effectLst/>
                <a:latin typeface="Times New Roman" panose="02020603050405020304" pitchFamily="18" charset="0"/>
                <a:cs typeface="Times New Roman" panose="02020603050405020304" pitchFamily="18" charset="0"/>
              </a:rPr>
              <a:t>зна-чительно</a:t>
            </a:r>
            <a:r>
              <a:rPr lang="ru-RU" altLang="ru-RU" sz="1700" dirty="0">
                <a:effectLst/>
                <a:latin typeface="Times New Roman" panose="02020603050405020304" pitchFamily="18" charset="0"/>
                <a:cs typeface="Times New Roman" panose="02020603050405020304" pitchFamily="18" charset="0"/>
              </a:rPr>
              <a:t> отличает-</a:t>
            </a:r>
          </a:p>
          <a:p>
            <a:pPr lvl="4" eaLnBrk="1" hangingPunct="1">
              <a:lnSpc>
                <a:spcPct val="80000"/>
              </a:lnSpc>
              <a:buFont typeface="Wingdings" panose="05000000000000000000" pitchFamily="2" charset="2"/>
              <a:buNone/>
              <a:defRPr/>
            </a:pPr>
            <a:r>
              <a:rPr lang="ru-RU" altLang="ru-RU" sz="1700" dirty="0">
                <a:effectLst/>
                <a:latin typeface="Times New Roman" panose="02020603050405020304" pitchFamily="18" charset="0"/>
                <a:cs typeface="Times New Roman" panose="02020603050405020304" pitchFamily="18" charset="0"/>
              </a:rPr>
              <a:t>    </a:t>
            </a:r>
            <a:r>
              <a:rPr lang="ru-RU" altLang="ru-RU" sz="1700" dirty="0" err="1">
                <a:effectLst/>
                <a:latin typeface="Times New Roman" panose="02020603050405020304" pitchFamily="18" charset="0"/>
                <a:cs typeface="Times New Roman" panose="02020603050405020304" pitchFamily="18" charset="0"/>
              </a:rPr>
              <a:t>ся</a:t>
            </a:r>
            <a:r>
              <a:rPr lang="ru-RU" altLang="ru-RU" sz="1700" dirty="0">
                <a:effectLst/>
                <a:latin typeface="Times New Roman" panose="02020603050405020304" pitchFamily="18" charset="0"/>
                <a:cs typeface="Times New Roman" panose="02020603050405020304" pitchFamily="18" charset="0"/>
              </a:rPr>
              <a:t> от приказного. Изменения связаны прежде всего с</a:t>
            </a:r>
          </a:p>
          <a:p>
            <a:pPr lvl="4" eaLnBrk="1" hangingPunct="1">
              <a:lnSpc>
                <a:spcPct val="80000"/>
              </a:lnSpc>
              <a:buFont typeface="Wingdings" panose="05000000000000000000" pitchFamily="2" charset="2"/>
              <a:buNone/>
              <a:defRPr/>
            </a:pPr>
            <a:r>
              <a:rPr lang="ru-RU" altLang="ru-RU" sz="1700" dirty="0">
                <a:effectLst/>
                <a:latin typeface="Times New Roman" panose="02020603050405020304" pitchFamily="18" charset="0"/>
                <a:cs typeface="Times New Roman" panose="02020603050405020304" pitchFamily="18" charset="0"/>
              </a:rPr>
              <a:t>    реформами </a:t>
            </a:r>
            <a:r>
              <a:rPr lang="ru-RU" altLang="ru-RU" sz="1700" b="1" dirty="0">
                <a:effectLst/>
                <a:latin typeface="Times New Roman" panose="02020603050405020304" pitchFamily="18" charset="0"/>
                <a:cs typeface="Times New Roman" panose="02020603050405020304" pitchFamily="18" charset="0"/>
              </a:rPr>
              <a:t>Петра I</a:t>
            </a:r>
            <a:r>
              <a:rPr lang="ru-RU" altLang="ru-RU" sz="1700" dirty="0">
                <a:effectLst/>
                <a:latin typeface="Times New Roman" panose="02020603050405020304" pitchFamily="18" charset="0"/>
                <a:cs typeface="Times New Roman" panose="02020603050405020304" pitchFamily="18" charset="0"/>
              </a:rPr>
              <a:t>, коренным образом изменившими</a:t>
            </a:r>
          </a:p>
          <a:p>
            <a:pPr eaLnBrk="1" hangingPunct="1">
              <a:lnSpc>
                <a:spcPct val="80000"/>
              </a:lnSpc>
              <a:buFont typeface="Wingdings" panose="05000000000000000000" pitchFamily="2" charset="2"/>
              <a:buNone/>
              <a:defRPr/>
            </a:pPr>
            <a:r>
              <a:rPr lang="ru-RU" altLang="ru-RU" sz="1700" dirty="0">
                <a:effectLst/>
                <a:latin typeface="Times New Roman" panose="02020603050405020304" pitchFamily="18" charset="0"/>
                <a:cs typeface="Times New Roman" panose="02020603050405020304" pitchFamily="18" charset="0"/>
              </a:rPr>
              <a:t>      систему государственных учреждений, а также принцип принятия решений, который стал </a:t>
            </a:r>
            <a:r>
              <a:rPr lang="ru-RU" altLang="ru-RU" sz="1700" b="1" dirty="0">
                <a:effectLst/>
                <a:latin typeface="Times New Roman" panose="02020603050405020304" pitchFamily="18" charset="0"/>
                <a:cs typeface="Times New Roman" panose="02020603050405020304" pitchFamily="18" charset="0"/>
              </a:rPr>
              <a:t>коллегиальным</a:t>
            </a:r>
            <a:r>
              <a:rPr lang="ru-RU" altLang="ru-RU" sz="1700" dirty="0">
                <a:effectLst/>
                <a:latin typeface="Times New Roman" panose="02020603050405020304" pitchFamily="18" charset="0"/>
                <a:cs typeface="Times New Roman" panose="02020603050405020304" pitchFamily="18" charset="0"/>
              </a:rPr>
              <a:t>.</a:t>
            </a:r>
          </a:p>
          <a:p>
            <a:pPr eaLnBrk="1" hangingPunct="1">
              <a:lnSpc>
                <a:spcPct val="80000"/>
              </a:lnSpc>
              <a:buFont typeface="Wingdings" panose="05000000000000000000" pitchFamily="2" charset="2"/>
              <a:buNone/>
              <a:defRPr/>
            </a:pPr>
            <a:endParaRPr lang="ru-RU" altLang="ru-RU" sz="1700" dirty="0">
              <a:effectLst/>
              <a:latin typeface="Times New Roman" panose="02020603050405020304" pitchFamily="18" charset="0"/>
              <a:cs typeface="Times New Roman" panose="02020603050405020304" pitchFamily="18" charset="0"/>
            </a:endParaRPr>
          </a:p>
          <a:p>
            <a:pPr eaLnBrk="1" hangingPunct="1">
              <a:lnSpc>
                <a:spcPct val="80000"/>
              </a:lnSpc>
              <a:defRPr/>
            </a:pPr>
            <a:r>
              <a:rPr lang="ru-RU" altLang="ru-RU" sz="1700" dirty="0">
                <a:effectLst/>
                <a:latin typeface="Times New Roman" panose="02020603050405020304" pitchFamily="18" charset="0"/>
                <a:cs typeface="Times New Roman" panose="02020603050405020304" pitchFamily="18" charset="0"/>
              </a:rPr>
              <a:t>Высшим светским учреждением стал </a:t>
            </a:r>
            <a:r>
              <a:rPr lang="ru-RU" altLang="ru-RU" sz="1700" b="1" dirty="0">
                <a:effectLst/>
                <a:latin typeface="Times New Roman" panose="02020603050405020304" pitchFamily="18" charset="0"/>
                <a:cs typeface="Times New Roman" panose="02020603050405020304" pitchFamily="18" charset="0"/>
              </a:rPr>
              <a:t>Сенат</a:t>
            </a:r>
            <a:r>
              <a:rPr lang="ru-RU" altLang="ru-RU" sz="1700" dirty="0">
                <a:effectLst/>
                <a:latin typeface="Times New Roman" panose="02020603050405020304" pitchFamily="18" charset="0"/>
                <a:cs typeface="Times New Roman" panose="02020603050405020304" pitchFamily="18" charset="0"/>
              </a:rPr>
              <a:t>, а церковным – </a:t>
            </a:r>
            <a:r>
              <a:rPr lang="ru-RU" altLang="ru-RU" sz="1700" b="1" dirty="0">
                <a:effectLst/>
                <a:latin typeface="Times New Roman" panose="02020603050405020304" pitchFamily="18" charset="0"/>
                <a:cs typeface="Times New Roman" panose="02020603050405020304" pitchFamily="18" charset="0"/>
              </a:rPr>
              <a:t>Синод</a:t>
            </a:r>
            <a:r>
              <a:rPr lang="ru-RU" altLang="ru-RU" sz="1700" dirty="0">
                <a:effectLst/>
                <a:latin typeface="Times New Roman" panose="02020603050405020304" pitchFamily="18" charset="0"/>
                <a:cs typeface="Times New Roman" panose="02020603050405020304" pitchFamily="18" charset="0"/>
              </a:rPr>
              <a:t>.</a:t>
            </a:r>
          </a:p>
          <a:p>
            <a:pPr eaLnBrk="1" hangingPunct="1">
              <a:lnSpc>
                <a:spcPct val="80000"/>
              </a:lnSpc>
              <a:buFont typeface="Wingdings" panose="05000000000000000000" pitchFamily="2" charset="2"/>
              <a:buNone/>
              <a:defRPr/>
            </a:pPr>
            <a:r>
              <a:rPr lang="ru-RU" altLang="ru-RU" sz="1700" dirty="0">
                <a:effectLst/>
                <a:latin typeface="Times New Roman" panose="02020603050405020304" pitchFamily="18" charset="0"/>
                <a:cs typeface="Times New Roman" panose="02020603050405020304" pitchFamily="18" charset="0"/>
              </a:rPr>
              <a:t> </a:t>
            </a:r>
          </a:p>
          <a:p>
            <a:pPr eaLnBrk="1" hangingPunct="1">
              <a:lnSpc>
                <a:spcPct val="80000"/>
              </a:lnSpc>
              <a:defRPr/>
            </a:pPr>
            <a:r>
              <a:rPr lang="ru-RU" altLang="ru-RU" sz="1700" dirty="0">
                <a:effectLst/>
                <a:latin typeface="Times New Roman" panose="02020603050405020304" pitchFamily="18" charset="0"/>
                <a:cs typeface="Times New Roman" panose="02020603050405020304" pitchFamily="18" charset="0"/>
              </a:rPr>
              <a:t>С изданием Генерального регламента делопроизводство становится на твёрдую почву закона.</a:t>
            </a:r>
          </a:p>
          <a:p>
            <a:pPr eaLnBrk="1" hangingPunct="1">
              <a:lnSpc>
                <a:spcPct val="80000"/>
              </a:lnSpc>
              <a:buFont typeface="Wingdings" panose="05000000000000000000" pitchFamily="2" charset="2"/>
              <a:buNone/>
              <a:defRPr/>
            </a:pPr>
            <a:endParaRPr lang="ru-RU" altLang="ru-RU" sz="1700" dirty="0">
              <a:effectLst/>
              <a:latin typeface="Times New Roman" panose="02020603050405020304" pitchFamily="18" charset="0"/>
              <a:cs typeface="Times New Roman" panose="02020603050405020304" pitchFamily="18" charset="0"/>
            </a:endParaRPr>
          </a:p>
          <a:p>
            <a:pPr eaLnBrk="1" hangingPunct="1">
              <a:lnSpc>
                <a:spcPct val="80000"/>
              </a:lnSpc>
              <a:defRPr/>
            </a:pPr>
            <a:r>
              <a:rPr lang="ru-RU" altLang="ru-RU" sz="1700" u="sng" dirty="0">
                <a:effectLst/>
                <a:latin typeface="Times New Roman" panose="02020603050405020304" pitchFamily="18" charset="0"/>
                <a:cs typeface="Times New Roman" panose="02020603050405020304" pitchFamily="18" charset="0"/>
              </a:rPr>
              <a:t>Основной задачей становится учёт и контроль.</a:t>
            </a:r>
          </a:p>
          <a:p>
            <a:pPr eaLnBrk="1" hangingPunct="1">
              <a:lnSpc>
                <a:spcPct val="80000"/>
              </a:lnSpc>
              <a:defRPr/>
            </a:pPr>
            <a:r>
              <a:rPr lang="ru-RU" altLang="ru-RU" sz="1700" dirty="0">
                <a:effectLst/>
                <a:latin typeface="Times New Roman" panose="02020603050405020304" pitchFamily="18" charset="0"/>
                <a:cs typeface="Times New Roman" panose="02020603050405020304" pitchFamily="18" charset="0"/>
              </a:rPr>
              <a:t>Правильное ведение регистрации, сохранность документов, контроль за движением и их исполнением. </a:t>
            </a:r>
          </a:p>
          <a:p>
            <a:pPr eaLnBrk="1" hangingPunct="1">
              <a:lnSpc>
                <a:spcPct val="80000"/>
              </a:lnSpc>
              <a:defRPr/>
            </a:pPr>
            <a:endParaRPr lang="ru-RU" altLang="ru-RU" sz="1700" dirty="0">
              <a:latin typeface="Times New Roman" panose="02020603050405020304" pitchFamily="18" charset="0"/>
              <a:cs typeface="Times New Roman" panose="02020603050405020304" pitchFamily="18" charset="0"/>
            </a:endParaRPr>
          </a:p>
          <a:p>
            <a:pPr eaLnBrk="1" hangingPunct="1">
              <a:lnSpc>
                <a:spcPct val="80000"/>
              </a:lnSpc>
              <a:defRPr/>
            </a:pPr>
            <a:endParaRPr lang="ru-RU" altLang="ru-RU" sz="1600" dirty="0">
              <a:effectLst/>
              <a:latin typeface="Arial" panose="020B0604020202020204" pitchFamily="34" charset="0"/>
            </a:endParaRPr>
          </a:p>
        </p:txBody>
      </p:sp>
      <p:sp>
        <p:nvSpPr>
          <p:cNvPr id="88070" name="Rectangle 6">
            <a:extLst>
              <a:ext uri="{FF2B5EF4-FFF2-40B4-BE49-F238E27FC236}">
                <a16:creationId xmlns:a16="http://schemas.microsoft.com/office/drawing/2014/main" id="{EC367BB8-C21F-44AB-A0D2-A1A9F5821381}"/>
              </a:ext>
            </a:extLst>
          </p:cNvPr>
          <p:cNvSpPr>
            <a:spLocks noGrp="1" noChangeArrowheads="1"/>
          </p:cNvSpPr>
          <p:nvPr>
            <p:ph type="body" sz="half" idx="2"/>
          </p:nvPr>
        </p:nvSpPr>
        <p:spPr/>
        <p:txBody>
          <a:bodyPr/>
          <a:lstStyle/>
          <a:p>
            <a:pPr eaLnBrk="1" hangingPunct="1">
              <a:lnSpc>
                <a:spcPct val="90000"/>
              </a:lnSpc>
              <a:defRPr/>
            </a:pPr>
            <a:r>
              <a:rPr lang="ru-RU" altLang="ru-RU" sz="2800"/>
              <a:t>ь</a:t>
            </a:r>
          </a:p>
        </p:txBody>
      </p:sp>
      <p:pic>
        <p:nvPicPr>
          <p:cNvPr id="13317" name="Picture 8">
            <a:extLst>
              <a:ext uri="{FF2B5EF4-FFF2-40B4-BE49-F238E27FC236}">
                <a16:creationId xmlns:a16="http://schemas.microsoft.com/office/drawing/2014/main" id="{72641C79-F403-4AEE-98F2-FA50C76D0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4"/>
            <a:ext cx="2010825"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11">
            <a:extLst>
              <a:ext uri="{FF2B5EF4-FFF2-40B4-BE49-F238E27FC236}">
                <a16:creationId xmlns:a16="http://schemas.microsoft.com/office/drawing/2014/main" id="{2BAAB931-2069-4DB5-9D62-66478FF1D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620713"/>
            <a:ext cx="47879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Rectangle 22">
            <a:extLst>
              <a:ext uri="{FF2B5EF4-FFF2-40B4-BE49-F238E27FC236}">
                <a16:creationId xmlns:a16="http://schemas.microsoft.com/office/drawing/2014/main" id="{54E97269-958B-4373-94EF-6ABDB3A48B84}"/>
              </a:ext>
            </a:extLst>
          </p:cNvPr>
          <p:cNvSpPr>
            <a:spLocks noChangeArrowheads="1"/>
          </p:cNvSpPr>
          <p:nvPr/>
        </p:nvSpPr>
        <p:spPr bwMode="auto">
          <a:xfrm>
            <a:off x="4648200" y="836712"/>
            <a:ext cx="410051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Char char="•"/>
            </a:pPr>
            <a:r>
              <a:rPr lang="ru-RU" altLang="ru-RU" sz="1600" dirty="0">
                <a:solidFill>
                  <a:schemeClr val="bg2"/>
                </a:solidFill>
                <a:latin typeface="Arial" panose="020B0604020202020204" pitchFamily="34" charset="0"/>
              </a:rPr>
              <a:t> </a:t>
            </a:r>
            <a:r>
              <a:rPr lang="ru-RU" altLang="ru-RU" sz="1600" dirty="0">
                <a:latin typeface="Arial" panose="020B0604020202020204" pitchFamily="34" charset="0"/>
              </a:rPr>
              <a:t>В 1699г. Пётр I вводит в </a:t>
            </a:r>
          </a:p>
          <a:p>
            <a:pPr eaLnBrk="1" hangingPunct="1">
              <a:spcBef>
                <a:spcPct val="0"/>
              </a:spcBef>
              <a:buClrTx/>
              <a:buSzTx/>
              <a:buFontTx/>
              <a:buNone/>
            </a:pPr>
            <a:r>
              <a:rPr lang="ru-RU" altLang="ru-RU" sz="1600" dirty="0">
                <a:latin typeface="Arial" panose="020B0604020202020204" pitchFamily="34" charset="0"/>
              </a:rPr>
              <a:t>  обращение </a:t>
            </a:r>
            <a:r>
              <a:rPr lang="ru-RU" altLang="ru-RU" sz="1600" b="1" dirty="0">
                <a:latin typeface="Arial" panose="020B0604020202020204" pitchFamily="34" charset="0"/>
              </a:rPr>
              <a:t>гербовую</a:t>
            </a:r>
            <a:r>
              <a:rPr lang="ru-RU" altLang="ru-RU" sz="1600" dirty="0">
                <a:latin typeface="Arial" panose="020B0604020202020204" pitchFamily="34" charset="0"/>
              </a:rPr>
              <a:t> бумагу. </a:t>
            </a:r>
          </a:p>
          <a:p>
            <a:pPr eaLnBrk="1" hangingPunct="1">
              <a:spcBef>
                <a:spcPct val="0"/>
              </a:spcBef>
              <a:buClrTx/>
              <a:buSzTx/>
              <a:buFontTx/>
              <a:buNone/>
            </a:pPr>
            <a:endParaRPr lang="ru-RU" altLang="ru-RU" sz="1000" dirty="0">
              <a:latin typeface="Arial" panose="020B0604020202020204" pitchFamily="34" charset="0"/>
            </a:endParaRPr>
          </a:p>
          <a:p>
            <a:pPr eaLnBrk="1" hangingPunct="1">
              <a:spcBef>
                <a:spcPct val="0"/>
              </a:spcBef>
              <a:buClrTx/>
              <a:buSzTx/>
              <a:buFontTx/>
              <a:buChar char="•"/>
            </a:pPr>
            <a:r>
              <a:rPr lang="ru-RU" altLang="ru-RU" sz="1600" dirty="0">
                <a:latin typeface="Arial" panose="020B0604020202020204" pitchFamily="34" charset="0"/>
              </a:rPr>
              <a:t> В 1700г. издаёт указы об отмене </a:t>
            </a:r>
            <a:r>
              <a:rPr lang="ru-RU" altLang="ru-RU" sz="1600" dirty="0" err="1">
                <a:latin typeface="Arial" panose="020B0604020202020204" pitchFamily="34" charset="0"/>
              </a:rPr>
              <a:t>столбцовой</a:t>
            </a:r>
            <a:r>
              <a:rPr lang="ru-RU" altLang="ru-RU" sz="1600" dirty="0">
                <a:latin typeface="Arial" panose="020B0604020202020204" pitchFamily="34" charset="0"/>
              </a:rPr>
              <a:t> формы документа и всеобщем переходе к </a:t>
            </a:r>
            <a:r>
              <a:rPr lang="ru-RU" altLang="ru-RU" sz="1600" b="1" dirty="0">
                <a:latin typeface="Arial" panose="020B0604020202020204" pitchFamily="34" charset="0"/>
              </a:rPr>
              <a:t>тетрадной</a:t>
            </a:r>
            <a:r>
              <a:rPr lang="ru-RU" altLang="ru-RU" sz="1600" dirty="0">
                <a:latin typeface="Arial" panose="020B0604020202020204" pitchFamily="34" charset="0"/>
              </a:rPr>
              <a:t> форме (листовой или книжной).</a:t>
            </a:r>
          </a:p>
          <a:p>
            <a:pPr eaLnBrk="1" hangingPunct="1">
              <a:spcBef>
                <a:spcPct val="0"/>
              </a:spcBef>
              <a:buClrTx/>
              <a:buSzTx/>
              <a:buFontTx/>
              <a:buNone/>
            </a:pPr>
            <a:endParaRPr lang="ru-RU" altLang="ru-RU" sz="1000" dirty="0">
              <a:latin typeface="Arial" panose="020B0604020202020204" pitchFamily="34" charset="0"/>
            </a:endParaRPr>
          </a:p>
          <a:p>
            <a:pPr eaLnBrk="1" hangingPunct="1">
              <a:spcBef>
                <a:spcPct val="0"/>
              </a:spcBef>
              <a:buClrTx/>
              <a:buSzTx/>
              <a:buFontTx/>
              <a:buChar char="•"/>
            </a:pPr>
            <a:r>
              <a:rPr lang="ru-RU" altLang="ru-RU" sz="1600" dirty="0">
                <a:latin typeface="Arial" panose="020B0604020202020204" pitchFamily="34" charset="0"/>
              </a:rPr>
              <a:t> 28 февраля  1720 г. утверждён «Генеральный регламент» который ввёл систему делопроизводства, получившую название «коллежской» по названию учреждений нового типа – </a:t>
            </a:r>
            <a:r>
              <a:rPr lang="ru-RU" altLang="ru-RU" sz="1600" b="1" dirty="0">
                <a:latin typeface="Arial" panose="020B0604020202020204" pitchFamily="34" charset="0"/>
              </a:rPr>
              <a:t>коллегий</a:t>
            </a:r>
            <a:r>
              <a:rPr lang="ru-RU" altLang="ru-RU" sz="1600" dirty="0">
                <a:latin typeface="Arial" panose="020B0604020202020204" pitchFamily="34" charset="0"/>
              </a:rPr>
              <a:t>.</a:t>
            </a:r>
          </a:p>
          <a:p>
            <a:pPr eaLnBrk="1" hangingPunct="1">
              <a:spcBef>
                <a:spcPct val="0"/>
              </a:spcBef>
              <a:buClrTx/>
              <a:buSzTx/>
              <a:buFontTx/>
              <a:buChar char="•"/>
            </a:pPr>
            <a:endParaRPr lang="ru-RU" altLang="ru-RU" sz="1000" dirty="0">
              <a:latin typeface="Arial" panose="020B0604020202020204" pitchFamily="34" charset="0"/>
            </a:endParaRPr>
          </a:p>
          <a:p>
            <a:pPr eaLnBrk="1" hangingPunct="1">
              <a:spcBef>
                <a:spcPct val="0"/>
              </a:spcBef>
              <a:buClrTx/>
              <a:buSzTx/>
              <a:buFontTx/>
              <a:buChar char="•"/>
            </a:pPr>
            <a:r>
              <a:rPr lang="ru-RU" altLang="ru-RU" sz="1600" dirty="0">
                <a:latin typeface="Arial" panose="020B0604020202020204" pitchFamily="34" charset="0"/>
              </a:rPr>
              <a:t> У каждой из 12 коллегии своя </a:t>
            </a:r>
            <a:r>
              <a:rPr lang="ru-RU" altLang="ru-RU" sz="1600" b="1" dirty="0">
                <a:latin typeface="Arial" panose="020B0604020202020204" pitchFamily="34" charset="0"/>
              </a:rPr>
              <a:t>канцелярия</a:t>
            </a:r>
            <a:r>
              <a:rPr lang="ru-RU" altLang="ru-RU" sz="1600" dirty="0">
                <a:latin typeface="Arial" panose="020B0604020202020204" pitchFamily="34" charset="0"/>
              </a:rPr>
              <a:t>. Её центральной фигурой становится </a:t>
            </a:r>
            <a:r>
              <a:rPr lang="ru-RU" altLang="ru-RU" sz="1600" b="1" dirty="0">
                <a:latin typeface="Arial" panose="020B0604020202020204" pitchFamily="34" charset="0"/>
              </a:rPr>
              <a:t>секретарь</a:t>
            </a:r>
            <a:r>
              <a:rPr lang="ru-RU" altLang="ru-RU" sz="1600" dirty="0">
                <a:latin typeface="Arial" panose="020B0604020202020204" pitchFamily="34" charset="0"/>
              </a:rPr>
              <a:t>, к которому предъявляются высокие и строгие требования.</a:t>
            </a:r>
          </a:p>
          <a:p>
            <a:pPr eaLnBrk="1" hangingPunct="1">
              <a:spcBef>
                <a:spcPct val="0"/>
              </a:spcBef>
              <a:buClrTx/>
              <a:buSzTx/>
              <a:buFontTx/>
              <a:buChar char="•"/>
            </a:pPr>
            <a:endParaRPr lang="ru-RU" altLang="ru-RU" sz="1000" dirty="0">
              <a:latin typeface="Arial" panose="020B0604020202020204" pitchFamily="34" charset="0"/>
            </a:endParaRPr>
          </a:p>
          <a:p>
            <a:pPr eaLnBrk="1" hangingPunct="1">
              <a:spcBef>
                <a:spcPct val="0"/>
              </a:spcBef>
              <a:buClrTx/>
              <a:buSzTx/>
              <a:buFontTx/>
              <a:buChar char="•"/>
            </a:pPr>
            <a:r>
              <a:rPr lang="ru-RU" altLang="ru-RU" sz="1600" dirty="0">
                <a:latin typeface="Arial" panose="020B0604020202020204" pitchFamily="34" charset="0"/>
              </a:rPr>
              <a:t> Появились европейские термины: «регистратура», «реестр», «архив» и новая особая должность – «архивариус».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8068"/>
                                        </p:tgtEl>
                                        <p:attrNameLst>
                                          <p:attrName>style.visibility</p:attrName>
                                        </p:attrNameLst>
                                      </p:cBhvr>
                                      <p:to>
                                        <p:strVal val="visible"/>
                                      </p:to>
                                    </p:set>
                                    <p:anim calcmode="lin" valueType="num">
                                      <p:cBhvr>
                                        <p:cTn id="7" dur="1000" fill="hold"/>
                                        <p:tgtEl>
                                          <p:spTgt spid="88068"/>
                                        </p:tgtEl>
                                        <p:attrNameLst>
                                          <p:attrName>ppt_x</p:attrName>
                                        </p:attrNameLst>
                                      </p:cBhvr>
                                      <p:tavLst>
                                        <p:tav tm="0">
                                          <p:val>
                                            <p:strVal val="#ppt_x-.2"/>
                                          </p:val>
                                        </p:tav>
                                        <p:tav tm="100000">
                                          <p:val>
                                            <p:strVal val="#ppt_x"/>
                                          </p:val>
                                        </p:tav>
                                      </p:tavLst>
                                    </p:anim>
                                    <p:anim calcmode="lin" valueType="num">
                                      <p:cBhvr>
                                        <p:cTn id="8" dur="1000" fill="hold"/>
                                        <p:tgtEl>
                                          <p:spTgt spid="8806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80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8069">
                                            <p:txEl>
                                              <p:pRg st="1" end="1"/>
                                            </p:txEl>
                                          </p:spTgt>
                                        </p:tgtEl>
                                        <p:attrNameLst>
                                          <p:attrName>style.visibility</p:attrName>
                                        </p:attrNameLst>
                                      </p:cBhvr>
                                      <p:to>
                                        <p:strVal val="visible"/>
                                      </p:to>
                                    </p:set>
                                    <p:animEffect transition="in" filter="fade">
                                      <p:cBhvr>
                                        <p:cTn id="14" dur="500"/>
                                        <p:tgtEl>
                                          <p:spTgt spid="88069">
                                            <p:txEl>
                                              <p:pRg st="1" end="1"/>
                                            </p:txEl>
                                          </p:spTgt>
                                        </p:tgtEl>
                                      </p:cBhvr>
                                    </p:animEffect>
                                    <p:anim calcmode="lin" valueType="num">
                                      <p:cBhvr>
                                        <p:cTn id="15" dur="500" fill="hold"/>
                                        <p:tgtEl>
                                          <p:spTgt spid="8806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8806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88069">
                                            <p:txEl>
                                              <p:pRg st="2" end="2"/>
                                            </p:txEl>
                                          </p:spTgt>
                                        </p:tgtEl>
                                        <p:attrNameLst>
                                          <p:attrName>style.visibility</p:attrName>
                                        </p:attrNameLst>
                                      </p:cBhvr>
                                      <p:to>
                                        <p:strVal val="visible"/>
                                      </p:to>
                                    </p:set>
                                    <p:animEffect transition="in" filter="fade">
                                      <p:cBhvr>
                                        <p:cTn id="21" dur="500"/>
                                        <p:tgtEl>
                                          <p:spTgt spid="88069">
                                            <p:txEl>
                                              <p:pRg st="2" end="2"/>
                                            </p:txEl>
                                          </p:spTgt>
                                        </p:tgtEl>
                                      </p:cBhvr>
                                    </p:animEffect>
                                    <p:anim calcmode="lin" valueType="num">
                                      <p:cBhvr>
                                        <p:cTn id="22" dur="500" fill="hold"/>
                                        <p:tgtEl>
                                          <p:spTgt spid="8806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8806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88069">
                                            <p:txEl>
                                              <p:pRg st="3" end="3"/>
                                            </p:txEl>
                                          </p:spTgt>
                                        </p:tgtEl>
                                        <p:attrNameLst>
                                          <p:attrName>style.visibility</p:attrName>
                                        </p:attrNameLst>
                                      </p:cBhvr>
                                      <p:to>
                                        <p:strVal val="visible"/>
                                      </p:to>
                                    </p:set>
                                    <p:animEffect transition="in" filter="fade">
                                      <p:cBhvr>
                                        <p:cTn id="28" dur="500"/>
                                        <p:tgtEl>
                                          <p:spTgt spid="88069">
                                            <p:txEl>
                                              <p:pRg st="3" end="3"/>
                                            </p:txEl>
                                          </p:spTgt>
                                        </p:tgtEl>
                                      </p:cBhvr>
                                    </p:animEffect>
                                    <p:anim calcmode="lin" valueType="num">
                                      <p:cBhvr>
                                        <p:cTn id="29" dur="500" fill="hold"/>
                                        <p:tgtEl>
                                          <p:spTgt spid="8806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8806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88069">
                                            <p:txEl>
                                              <p:pRg st="4" end="4"/>
                                            </p:txEl>
                                          </p:spTgt>
                                        </p:tgtEl>
                                        <p:attrNameLst>
                                          <p:attrName>style.visibility</p:attrName>
                                        </p:attrNameLst>
                                      </p:cBhvr>
                                      <p:to>
                                        <p:strVal val="visible"/>
                                      </p:to>
                                    </p:set>
                                    <p:animEffect transition="in" filter="fade">
                                      <p:cBhvr>
                                        <p:cTn id="35" dur="500"/>
                                        <p:tgtEl>
                                          <p:spTgt spid="88069">
                                            <p:txEl>
                                              <p:pRg st="4" end="4"/>
                                            </p:txEl>
                                          </p:spTgt>
                                        </p:tgtEl>
                                      </p:cBhvr>
                                    </p:animEffect>
                                    <p:anim calcmode="lin" valueType="num">
                                      <p:cBhvr>
                                        <p:cTn id="36" dur="500" fill="hold"/>
                                        <p:tgtEl>
                                          <p:spTgt spid="88069">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8806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88069">
                                            <p:txEl>
                                              <p:pRg st="6" end="6"/>
                                            </p:txEl>
                                          </p:spTgt>
                                        </p:tgtEl>
                                        <p:attrNameLst>
                                          <p:attrName>style.visibility</p:attrName>
                                        </p:attrNameLst>
                                      </p:cBhvr>
                                      <p:to>
                                        <p:strVal val="visible"/>
                                      </p:to>
                                    </p:set>
                                    <p:animEffect transition="in" filter="fade">
                                      <p:cBhvr>
                                        <p:cTn id="42" dur="500"/>
                                        <p:tgtEl>
                                          <p:spTgt spid="88069">
                                            <p:txEl>
                                              <p:pRg st="6" end="6"/>
                                            </p:txEl>
                                          </p:spTgt>
                                        </p:tgtEl>
                                      </p:cBhvr>
                                    </p:animEffect>
                                    <p:anim calcmode="lin" valueType="num">
                                      <p:cBhvr>
                                        <p:cTn id="43" dur="500" fill="hold"/>
                                        <p:tgtEl>
                                          <p:spTgt spid="88069">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88069">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88069">
                                            <p:txEl>
                                              <p:pRg st="7" end="7"/>
                                            </p:txEl>
                                          </p:spTgt>
                                        </p:tgtEl>
                                        <p:attrNameLst>
                                          <p:attrName>style.visibility</p:attrName>
                                        </p:attrNameLst>
                                      </p:cBhvr>
                                      <p:to>
                                        <p:strVal val="visible"/>
                                      </p:to>
                                    </p:set>
                                    <p:animEffect transition="in" filter="fade">
                                      <p:cBhvr>
                                        <p:cTn id="49" dur="500"/>
                                        <p:tgtEl>
                                          <p:spTgt spid="88069">
                                            <p:txEl>
                                              <p:pRg st="7" end="7"/>
                                            </p:txEl>
                                          </p:spTgt>
                                        </p:tgtEl>
                                      </p:cBhvr>
                                    </p:animEffect>
                                    <p:anim calcmode="lin" valueType="num">
                                      <p:cBhvr>
                                        <p:cTn id="50" dur="500" fill="hold"/>
                                        <p:tgtEl>
                                          <p:spTgt spid="88069">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88069">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88069">
                                            <p:txEl>
                                              <p:pRg st="8" end="8"/>
                                            </p:txEl>
                                          </p:spTgt>
                                        </p:tgtEl>
                                        <p:attrNameLst>
                                          <p:attrName>style.visibility</p:attrName>
                                        </p:attrNameLst>
                                      </p:cBhvr>
                                      <p:to>
                                        <p:strVal val="visible"/>
                                      </p:to>
                                    </p:set>
                                    <p:animEffect transition="in" filter="fade">
                                      <p:cBhvr>
                                        <p:cTn id="56" dur="500"/>
                                        <p:tgtEl>
                                          <p:spTgt spid="88069">
                                            <p:txEl>
                                              <p:pRg st="8" end="8"/>
                                            </p:txEl>
                                          </p:spTgt>
                                        </p:tgtEl>
                                      </p:cBhvr>
                                    </p:animEffect>
                                    <p:anim calcmode="lin" valueType="num">
                                      <p:cBhvr>
                                        <p:cTn id="57" dur="500" fill="hold"/>
                                        <p:tgtEl>
                                          <p:spTgt spid="88069">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88069">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88069">
                                            <p:txEl>
                                              <p:pRg st="10" end="10"/>
                                            </p:txEl>
                                          </p:spTgt>
                                        </p:tgtEl>
                                        <p:attrNameLst>
                                          <p:attrName>style.visibility</p:attrName>
                                        </p:attrNameLst>
                                      </p:cBhvr>
                                      <p:to>
                                        <p:strVal val="visible"/>
                                      </p:to>
                                    </p:set>
                                    <p:animEffect transition="in" filter="fade">
                                      <p:cBhvr>
                                        <p:cTn id="63" dur="500"/>
                                        <p:tgtEl>
                                          <p:spTgt spid="88069">
                                            <p:txEl>
                                              <p:pRg st="10" end="10"/>
                                            </p:txEl>
                                          </p:spTgt>
                                        </p:tgtEl>
                                      </p:cBhvr>
                                    </p:animEffect>
                                    <p:anim calcmode="lin" valueType="num">
                                      <p:cBhvr>
                                        <p:cTn id="64" dur="500" fill="hold"/>
                                        <p:tgtEl>
                                          <p:spTgt spid="88069">
                                            <p:txEl>
                                              <p:pRg st="10" end="10"/>
                                            </p:txEl>
                                          </p:spTgt>
                                        </p:tgtEl>
                                        <p:attrNameLst>
                                          <p:attrName>ppt_x</p:attrName>
                                        </p:attrNameLst>
                                      </p:cBhvr>
                                      <p:tavLst>
                                        <p:tav tm="0">
                                          <p:val>
                                            <p:strVal val="#ppt_x"/>
                                          </p:val>
                                        </p:tav>
                                        <p:tav tm="100000">
                                          <p:val>
                                            <p:strVal val="#ppt_x"/>
                                          </p:val>
                                        </p:tav>
                                      </p:tavLst>
                                    </p:anim>
                                    <p:anim calcmode="lin" valueType="num">
                                      <p:cBhvr>
                                        <p:cTn id="65" dur="500" fill="hold"/>
                                        <p:tgtEl>
                                          <p:spTgt spid="88069">
                                            <p:txEl>
                                              <p:pRg st="10" end="10"/>
                                            </p:txEl>
                                          </p:spTgt>
                                        </p:tgtEl>
                                        <p:attrNameLst>
                                          <p:attrName>ppt_y</p:attrName>
                                        </p:attrNameLst>
                                      </p:cBhvr>
                                      <p:tavLst>
                                        <p:tav tm="0">
                                          <p:val>
                                            <p:strVal val="#ppt_y+.05"/>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4" presetClass="entr" presetSubtype="0" fill="hold" grpId="0" nodeType="clickEffect">
                                  <p:stCondLst>
                                    <p:cond delay="0"/>
                                  </p:stCondLst>
                                  <p:childTnLst>
                                    <p:set>
                                      <p:cBhvr>
                                        <p:cTn id="69" dur="1" fill="hold">
                                          <p:stCondLst>
                                            <p:cond delay="0"/>
                                          </p:stCondLst>
                                        </p:cTn>
                                        <p:tgtEl>
                                          <p:spTgt spid="88069">
                                            <p:txEl>
                                              <p:pRg st="11" end="11"/>
                                            </p:txEl>
                                          </p:spTgt>
                                        </p:tgtEl>
                                        <p:attrNameLst>
                                          <p:attrName>style.visibility</p:attrName>
                                        </p:attrNameLst>
                                      </p:cBhvr>
                                      <p:to>
                                        <p:strVal val="visible"/>
                                      </p:to>
                                    </p:set>
                                    <p:animEffect transition="in" filter="fade">
                                      <p:cBhvr>
                                        <p:cTn id="70" dur="500"/>
                                        <p:tgtEl>
                                          <p:spTgt spid="88069">
                                            <p:txEl>
                                              <p:pRg st="11" end="11"/>
                                            </p:txEl>
                                          </p:spTgt>
                                        </p:tgtEl>
                                      </p:cBhvr>
                                    </p:animEffect>
                                    <p:anim calcmode="lin" valueType="num">
                                      <p:cBhvr>
                                        <p:cTn id="71" dur="500" fill="hold"/>
                                        <p:tgtEl>
                                          <p:spTgt spid="88069">
                                            <p:txEl>
                                              <p:pRg st="11" end="11"/>
                                            </p:txEl>
                                          </p:spTgt>
                                        </p:tgtEl>
                                        <p:attrNameLst>
                                          <p:attrName>ppt_x</p:attrName>
                                        </p:attrNameLst>
                                      </p:cBhvr>
                                      <p:tavLst>
                                        <p:tav tm="0">
                                          <p:val>
                                            <p:strVal val="#ppt_x"/>
                                          </p:val>
                                        </p:tav>
                                        <p:tav tm="100000">
                                          <p:val>
                                            <p:strVal val="#ppt_x"/>
                                          </p:val>
                                        </p:tav>
                                      </p:tavLst>
                                    </p:anim>
                                    <p:anim calcmode="lin" valueType="num">
                                      <p:cBhvr>
                                        <p:cTn id="72" dur="500" fill="hold"/>
                                        <p:tgtEl>
                                          <p:spTgt spid="88069">
                                            <p:txEl>
                                              <p:pRg st="11" end="11"/>
                                            </p:txEl>
                                          </p:spTgt>
                                        </p:tgtEl>
                                        <p:attrNameLst>
                                          <p:attrName>ppt_y</p:attrName>
                                        </p:attrNameLst>
                                      </p:cBhvr>
                                      <p:tavLst>
                                        <p:tav tm="0">
                                          <p:val>
                                            <p:strVal val="#ppt_y+.05"/>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4" presetClass="entr" presetSubtype="0" fill="hold" grpId="0" nodeType="clickEffect">
                                  <p:stCondLst>
                                    <p:cond delay="0"/>
                                  </p:stCondLst>
                                  <p:childTnLst>
                                    <p:set>
                                      <p:cBhvr>
                                        <p:cTn id="76" dur="1" fill="hold">
                                          <p:stCondLst>
                                            <p:cond delay="0"/>
                                          </p:stCondLst>
                                        </p:cTn>
                                        <p:tgtEl>
                                          <p:spTgt spid="88070">
                                            <p:txEl>
                                              <p:pRg st="0" end="0"/>
                                            </p:txEl>
                                          </p:spTgt>
                                        </p:tgtEl>
                                        <p:attrNameLst>
                                          <p:attrName>style.visibility</p:attrName>
                                        </p:attrNameLst>
                                      </p:cBhvr>
                                      <p:to>
                                        <p:strVal val="visible"/>
                                      </p:to>
                                    </p:set>
                                    <p:animEffect transition="in" filter="fade">
                                      <p:cBhvr>
                                        <p:cTn id="77" dur="500"/>
                                        <p:tgtEl>
                                          <p:spTgt spid="88070">
                                            <p:txEl>
                                              <p:pRg st="0" end="0"/>
                                            </p:txEl>
                                          </p:spTgt>
                                        </p:tgtEl>
                                      </p:cBhvr>
                                    </p:animEffect>
                                    <p:anim calcmode="lin" valueType="num">
                                      <p:cBhvr>
                                        <p:cTn id="78" dur="500" fill="hold"/>
                                        <p:tgtEl>
                                          <p:spTgt spid="88070">
                                            <p:txEl>
                                              <p:pRg st="0" end="0"/>
                                            </p:txEl>
                                          </p:spTgt>
                                        </p:tgtEl>
                                        <p:attrNameLst>
                                          <p:attrName>ppt_x</p:attrName>
                                        </p:attrNameLst>
                                      </p:cBhvr>
                                      <p:tavLst>
                                        <p:tav tm="0">
                                          <p:val>
                                            <p:strVal val="#ppt_x"/>
                                          </p:val>
                                        </p:tav>
                                        <p:tav tm="100000">
                                          <p:val>
                                            <p:strVal val="#ppt_x"/>
                                          </p:val>
                                        </p:tav>
                                      </p:tavLst>
                                    </p:anim>
                                    <p:anim calcmode="lin" valueType="num">
                                      <p:cBhvr>
                                        <p:cTn id="79" dur="500" fill="hold"/>
                                        <p:tgtEl>
                                          <p:spTgt spid="88070">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88069" grpId="0" build="p"/>
      <p:bldP spid="8807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D34318F9-34C9-45EF-9807-735906F90681}"/>
              </a:ext>
            </a:extLst>
          </p:cNvPr>
          <p:cNvSpPr>
            <a:spLocks noGrp="1" noChangeArrowheads="1"/>
          </p:cNvSpPr>
          <p:nvPr>
            <p:ph type="body" sz="half" idx="4294967295"/>
          </p:nvPr>
        </p:nvSpPr>
        <p:spPr>
          <a:xfrm>
            <a:off x="179388" y="188913"/>
            <a:ext cx="4038600" cy="6553200"/>
          </a:xfrm>
          <a:noFill/>
        </p:spPr>
        <p:txBody>
          <a:bodyPr/>
          <a:lstStyle/>
          <a:p>
            <a:pPr eaLnBrk="1" hangingPunct="1"/>
            <a:r>
              <a:rPr lang="ru-RU" altLang="ru-RU" sz="1600">
                <a:effectLst/>
                <a:latin typeface="Arial" panose="020B0604020202020204" pitchFamily="34" charset="0"/>
              </a:rPr>
              <a:t>Стремление сохранить в тайне государственных дела продиктовано введение </a:t>
            </a:r>
            <a:r>
              <a:rPr lang="ru-RU" altLang="ru-RU" sz="1600" b="1" u="sng">
                <a:effectLst/>
                <a:latin typeface="Arial" panose="020B0604020202020204" pitchFamily="34" charset="0"/>
              </a:rPr>
              <a:t>присяги</a:t>
            </a:r>
            <a:r>
              <a:rPr lang="ru-RU" altLang="ru-RU" sz="1600">
                <a:effectLst/>
                <a:latin typeface="Arial" panose="020B0604020202020204" pitchFamily="34" charset="0"/>
              </a:rPr>
              <a:t> для канцелярских чинов. </a:t>
            </a:r>
          </a:p>
          <a:p>
            <a:pPr eaLnBrk="1" hangingPunct="1">
              <a:buFont typeface="Wingdings" panose="05000000000000000000" pitchFamily="2" charset="2"/>
              <a:buNone/>
            </a:pPr>
            <a:endParaRPr lang="ru-RU" altLang="ru-RU" sz="1000">
              <a:effectLst/>
              <a:latin typeface="Arial" panose="020B0604020202020204" pitchFamily="34" charset="0"/>
            </a:endParaRPr>
          </a:p>
          <a:p>
            <a:pPr eaLnBrk="1" hangingPunct="1"/>
            <a:r>
              <a:rPr lang="ru-RU" altLang="ru-RU" sz="1600">
                <a:effectLst/>
                <a:latin typeface="Arial" panose="020B0604020202020204" pitchFamily="34" charset="0"/>
              </a:rPr>
              <a:t>Введение </a:t>
            </a:r>
          </a:p>
          <a:p>
            <a:pPr eaLnBrk="1" hangingPunct="1">
              <a:buFont typeface="Wingdings" panose="05000000000000000000" pitchFamily="2" charset="2"/>
              <a:buNone/>
            </a:pPr>
            <a:r>
              <a:rPr lang="ru-RU" altLang="ru-RU" sz="1600">
                <a:effectLst/>
                <a:latin typeface="Arial" panose="020B0604020202020204" pitchFamily="34" charset="0"/>
              </a:rPr>
              <a:t>      </a:t>
            </a:r>
            <a:r>
              <a:rPr lang="ru-RU" altLang="ru-RU" sz="1600" u="sng">
                <a:effectLst/>
                <a:latin typeface="Arial" panose="020B0604020202020204" pitchFamily="34" charset="0"/>
              </a:rPr>
              <a:t>подписи</a:t>
            </a:r>
            <a:r>
              <a:rPr lang="ru-RU" altLang="ru-RU" sz="1600">
                <a:effectLst/>
                <a:latin typeface="Arial" panose="020B0604020202020204" pitchFamily="34" charset="0"/>
              </a:rPr>
              <a:t> </a:t>
            </a:r>
          </a:p>
          <a:p>
            <a:pPr eaLnBrk="1" hangingPunct="1">
              <a:buFont typeface="Wingdings" panose="05000000000000000000" pitchFamily="2" charset="2"/>
              <a:buNone/>
            </a:pPr>
            <a:r>
              <a:rPr lang="ru-RU" altLang="ru-RU" sz="1600">
                <a:effectLst/>
                <a:latin typeface="Arial" panose="020B0604020202020204" pitchFamily="34" charset="0"/>
              </a:rPr>
              <a:t>      руководи-</a:t>
            </a:r>
          </a:p>
          <a:p>
            <a:pPr eaLnBrk="1" hangingPunct="1">
              <a:buFont typeface="Wingdings" panose="05000000000000000000" pitchFamily="2" charset="2"/>
              <a:buNone/>
            </a:pPr>
            <a:r>
              <a:rPr lang="ru-RU" altLang="ru-RU" sz="1600">
                <a:effectLst/>
                <a:latin typeface="Arial" panose="020B0604020202020204" pitchFamily="34" charset="0"/>
              </a:rPr>
              <a:t>      теля на </a:t>
            </a:r>
          </a:p>
          <a:p>
            <a:pPr eaLnBrk="1" hangingPunct="1">
              <a:buFont typeface="Wingdings" panose="05000000000000000000" pitchFamily="2" charset="2"/>
              <a:buNone/>
            </a:pPr>
            <a:r>
              <a:rPr lang="ru-RU" altLang="ru-RU" sz="1600">
                <a:effectLst/>
                <a:latin typeface="Arial" panose="020B0604020202020204" pitchFamily="34" charset="0"/>
              </a:rPr>
              <a:t>      документе </a:t>
            </a:r>
          </a:p>
          <a:p>
            <a:pPr eaLnBrk="1" hangingPunct="1">
              <a:buFont typeface="Wingdings" panose="05000000000000000000" pitchFamily="2" charset="2"/>
              <a:buNone/>
            </a:pPr>
            <a:r>
              <a:rPr lang="ru-RU" altLang="ru-RU" sz="1600">
                <a:effectLst/>
                <a:latin typeface="Arial" panose="020B0604020202020204" pitchFamily="34" charset="0"/>
              </a:rPr>
              <a:t>      и членов </a:t>
            </a:r>
          </a:p>
          <a:p>
            <a:pPr eaLnBrk="1" hangingPunct="1">
              <a:buFont typeface="Wingdings" panose="05000000000000000000" pitchFamily="2" charset="2"/>
              <a:buNone/>
            </a:pPr>
            <a:r>
              <a:rPr lang="ru-RU" altLang="ru-RU" sz="1600">
                <a:effectLst/>
                <a:latin typeface="Arial" panose="020B0604020202020204" pitchFamily="34" charset="0"/>
              </a:rPr>
              <a:t>      коллегии, </a:t>
            </a:r>
          </a:p>
          <a:p>
            <a:pPr eaLnBrk="1" hangingPunct="1">
              <a:buFont typeface="Wingdings" panose="05000000000000000000" pitchFamily="2" charset="2"/>
              <a:buNone/>
            </a:pPr>
            <a:r>
              <a:rPr lang="ru-RU" altLang="ru-RU" sz="1600">
                <a:effectLst/>
                <a:latin typeface="Arial" panose="020B0604020202020204" pitchFamily="34" charset="0"/>
              </a:rPr>
              <a:t>      принимавших участие в решении вопроса.</a:t>
            </a:r>
          </a:p>
          <a:p>
            <a:pPr eaLnBrk="1" hangingPunct="1"/>
            <a:endParaRPr lang="ru-RU" altLang="ru-RU" sz="1600">
              <a:effectLst/>
              <a:latin typeface="Arial" panose="020B0604020202020204" pitchFamily="34" charset="0"/>
            </a:endParaRPr>
          </a:p>
        </p:txBody>
      </p:sp>
      <p:sp>
        <p:nvSpPr>
          <p:cNvPr id="92166" name="Rectangle 6">
            <a:extLst>
              <a:ext uri="{FF2B5EF4-FFF2-40B4-BE49-F238E27FC236}">
                <a16:creationId xmlns:a16="http://schemas.microsoft.com/office/drawing/2014/main" id="{F018EFE5-BC0D-41FF-AABA-574DF75E6578}"/>
              </a:ext>
            </a:extLst>
          </p:cNvPr>
          <p:cNvSpPr>
            <a:spLocks noGrp="1" noChangeArrowheads="1"/>
          </p:cNvSpPr>
          <p:nvPr>
            <p:ph type="body" sz="half" idx="4294967295"/>
          </p:nvPr>
        </p:nvSpPr>
        <p:spPr>
          <a:xfrm>
            <a:off x="4572000" y="692696"/>
            <a:ext cx="4392613" cy="5860504"/>
          </a:xfrm>
        </p:spPr>
        <p:txBody>
          <a:bodyPr/>
          <a:lstStyle/>
          <a:p>
            <a:pPr eaLnBrk="1" hangingPunct="1">
              <a:defRPr/>
            </a:pPr>
            <a:r>
              <a:rPr lang="ru-RU" altLang="ru-RU" sz="1600" dirty="0">
                <a:latin typeface="Arial" panose="020B0604020202020204" pitchFamily="34" charset="0"/>
              </a:rPr>
              <a:t>Существенные изменения в петровские времена претерпевает и форма документов. </a:t>
            </a:r>
          </a:p>
          <a:p>
            <a:pPr eaLnBrk="1" hangingPunct="1">
              <a:defRPr/>
            </a:pPr>
            <a:r>
              <a:rPr lang="ru-RU" altLang="ru-RU" sz="1600" dirty="0">
                <a:latin typeface="Arial" panose="020B0604020202020204" pitchFamily="34" charset="0"/>
              </a:rPr>
              <a:t>Разрабатываются «генеральные формуляры» - образцы, по которым следовало составлять документы.</a:t>
            </a:r>
          </a:p>
          <a:p>
            <a:pPr eaLnBrk="1" hangingPunct="1">
              <a:defRPr/>
            </a:pPr>
            <a:r>
              <a:rPr lang="ru-RU" altLang="ru-RU" sz="1600" dirty="0">
                <a:latin typeface="Arial" panose="020B0604020202020204" pitchFamily="34" charset="0"/>
              </a:rPr>
              <a:t>Текст документа следовало излагать по </a:t>
            </a:r>
            <a:r>
              <a:rPr lang="ru-RU" altLang="ru-RU" sz="1600" b="1" u="sng" dirty="0">
                <a:latin typeface="Arial" panose="020B0604020202020204" pitchFamily="34" charset="0"/>
              </a:rPr>
              <a:t>пунктам</a:t>
            </a:r>
            <a:r>
              <a:rPr lang="ru-RU" altLang="ru-RU" sz="1600" dirty="0">
                <a:latin typeface="Arial" panose="020B0604020202020204" pitchFamily="34" charset="0"/>
              </a:rPr>
              <a:t> –  для удобного и более понятного чтения.</a:t>
            </a:r>
          </a:p>
          <a:p>
            <a:pPr eaLnBrk="1" hangingPunct="1">
              <a:defRPr/>
            </a:pPr>
            <a:endParaRPr lang="ru-RU" altLang="ru-RU" sz="1600" dirty="0">
              <a:latin typeface="Arial" panose="020B0604020202020204" pitchFamily="34" charset="0"/>
            </a:endParaRPr>
          </a:p>
          <a:p>
            <a:pPr eaLnBrk="1" hangingPunct="1">
              <a:defRPr/>
            </a:pPr>
            <a:r>
              <a:rPr lang="ru-RU" altLang="ru-RU" sz="1600" dirty="0">
                <a:latin typeface="Arial" panose="020B0604020202020204" pitchFamily="34" charset="0"/>
              </a:rPr>
              <a:t>В 1708 г. был создан </a:t>
            </a:r>
          </a:p>
          <a:p>
            <a:pPr eaLnBrk="1" hangingPunct="1">
              <a:buFont typeface="Wingdings" panose="05000000000000000000" pitchFamily="2" charset="2"/>
              <a:buNone/>
              <a:defRPr/>
            </a:pPr>
            <a:r>
              <a:rPr lang="ru-RU" altLang="ru-RU" sz="1600" dirty="0">
                <a:latin typeface="Arial" panose="020B0604020202020204" pitchFamily="34" charset="0"/>
              </a:rPr>
              <a:t>      русский гражданский </a:t>
            </a:r>
          </a:p>
          <a:p>
            <a:pPr eaLnBrk="1" hangingPunct="1">
              <a:buFont typeface="Wingdings" panose="05000000000000000000" pitchFamily="2" charset="2"/>
              <a:buNone/>
              <a:defRPr/>
            </a:pPr>
            <a:r>
              <a:rPr lang="ru-RU" altLang="ru-RU" sz="1600" dirty="0">
                <a:latin typeface="Arial" panose="020B0604020202020204" pitchFamily="34" charset="0"/>
              </a:rPr>
              <a:t>      шрифт, в </a:t>
            </a:r>
            <a:r>
              <a:rPr lang="ru-RU" altLang="ru-RU" sz="1600" dirty="0" err="1">
                <a:latin typeface="Arial" panose="020B0604020202020204" pitchFamily="34" charset="0"/>
              </a:rPr>
              <a:t>изготовле</a:t>
            </a:r>
            <a:r>
              <a:rPr lang="ru-RU" altLang="ru-RU" sz="1600" dirty="0">
                <a:latin typeface="Arial" panose="020B0604020202020204" pitchFamily="34" charset="0"/>
              </a:rPr>
              <a:t>-</a:t>
            </a:r>
          </a:p>
          <a:p>
            <a:pPr eaLnBrk="1" hangingPunct="1">
              <a:buFont typeface="Wingdings" panose="05000000000000000000" pitchFamily="2" charset="2"/>
              <a:buNone/>
              <a:defRPr/>
            </a:pPr>
            <a:r>
              <a:rPr lang="ru-RU" altLang="ru-RU" sz="1600" dirty="0">
                <a:latin typeface="Arial" panose="020B0604020202020204" pitchFamily="34" charset="0"/>
              </a:rPr>
              <a:t>      </a:t>
            </a:r>
            <a:r>
              <a:rPr lang="ru-RU" altLang="ru-RU" sz="1600" dirty="0" err="1">
                <a:latin typeface="Arial" panose="020B0604020202020204" pitchFamily="34" charset="0"/>
              </a:rPr>
              <a:t>нии</a:t>
            </a:r>
            <a:r>
              <a:rPr lang="ru-RU" altLang="ru-RU" sz="1600" dirty="0">
                <a:latin typeface="Arial" panose="020B0604020202020204" pitchFamily="34" charset="0"/>
              </a:rPr>
              <a:t> которого актив-</a:t>
            </a:r>
          </a:p>
          <a:p>
            <a:pPr eaLnBrk="1" hangingPunct="1">
              <a:buFont typeface="Wingdings" panose="05000000000000000000" pitchFamily="2" charset="2"/>
              <a:buNone/>
              <a:defRPr/>
            </a:pPr>
            <a:r>
              <a:rPr lang="ru-RU" altLang="ru-RU" sz="1600" dirty="0">
                <a:latin typeface="Arial" panose="020B0604020202020204" pitchFamily="34" charset="0"/>
              </a:rPr>
              <a:t>      </a:t>
            </a:r>
            <a:r>
              <a:rPr lang="ru-RU" altLang="ru-RU" sz="1600" dirty="0" err="1">
                <a:latin typeface="Arial" panose="020B0604020202020204" pitchFamily="34" charset="0"/>
              </a:rPr>
              <a:t>ное</a:t>
            </a:r>
            <a:r>
              <a:rPr lang="ru-RU" altLang="ru-RU" sz="1600" dirty="0">
                <a:latin typeface="Arial" panose="020B0604020202020204" pitchFamily="34" charset="0"/>
              </a:rPr>
              <a:t> участие </a:t>
            </a:r>
            <a:r>
              <a:rPr lang="ru-RU" altLang="ru-RU" sz="1600" dirty="0" err="1">
                <a:latin typeface="Arial" panose="020B0604020202020204" pitchFamily="34" charset="0"/>
              </a:rPr>
              <a:t>прини</a:t>
            </a:r>
            <a:r>
              <a:rPr lang="ru-RU" altLang="ru-RU" sz="1600" dirty="0">
                <a:latin typeface="Arial" panose="020B0604020202020204" pitchFamily="34" charset="0"/>
              </a:rPr>
              <a:t>-</a:t>
            </a:r>
          </a:p>
          <a:p>
            <a:pPr eaLnBrk="1" hangingPunct="1">
              <a:buFont typeface="Wingdings" panose="05000000000000000000" pitchFamily="2" charset="2"/>
              <a:buNone/>
              <a:defRPr/>
            </a:pPr>
            <a:r>
              <a:rPr lang="ru-RU" altLang="ru-RU" sz="1600" dirty="0">
                <a:latin typeface="Arial" panose="020B0604020202020204" pitchFamily="34" charset="0"/>
              </a:rPr>
              <a:t>      мал сам Пётр.</a:t>
            </a:r>
          </a:p>
          <a:p>
            <a:pPr eaLnBrk="1" hangingPunct="1">
              <a:buFont typeface="Wingdings" panose="05000000000000000000" pitchFamily="2" charset="2"/>
              <a:buNone/>
              <a:defRPr/>
            </a:pPr>
            <a:r>
              <a:rPr lang="ru-RU" altLang="ru-RU" sz="1600" dirty="0">
                <a:latin typeface="Arial" panose="020B0604020202020204" pitchFamily="34" charset="0"/>
              </a:rPr>
              <a:t>      впервые </a:t>
            </a:r>
            <a:r>
              <a:rPr lang="ru-RU" altLang="ru-RU" sz="1600" dirty="0" err="1">
                <a:latin typeface="Arial" panose="020B0604020202020204" pitchFamily="34" charset="0"/>
              </a:rPr>
              <a:t>устанавли</a:t>
            </a:r>
            <a:r>
              <a:rPr lang="ru-RU" altLang="ru-RU" sz="1600" dirty="0">
                <a:latin typeface="Arial" panose="020B0604020202020204" pitchFamily="34" charset="0"/>
              </a:rPr>
              <a:t>-</a:t>
            </a:r>
          </a:p>
          <a:p>
            <a:pPr eaLnBrk="1" hangingPunct="1">
              <a:buFont typeface="Wingdings" panose="05000000000000000000" pitchFamily="2" charset="2"/>
              <a:buNone/>
              <a:defRPr/>
            </a:pPr>
            <a:r>
              <a:rPr lang="ru-RU" altLang="ru-RU" sz="1600" dirty="0">
                <a:latin typeface="Arial" panose="020B0604020202020204" pitchFamily="34" charset="0"/>
              </a:rPr>
              <a:t>      </a:t>
            </a:r>
            <a:r>
              <a:rPr lang="ru-RU" altLang="ru-RU" sz="1600" dirty="0" err="1">
                <a:latin typeface="Arial" panose="020B0604020202020204" pitchFamily="34" charset="0"/>
              </a:rPr>
              <a:t>ваются</a:t>
            </a:r>
            <a:r>
              <a:rPr lang="ru-RU" altLang="ru-RU" sz="1600" dirty="0">
                <a:latin typeface="Arial" panose="020B0604020202020204" pitchFamily="34" charset="0"/>
              </a:rPr>
              <a:t> прописные</a:t>
            </a:r>
          </a:p>
          <a:p>
            <a:pPr eaLnBrk="1" hangingPunct="1">
              <a:buFont typeface="Wingdings" panose="05000000000000000000" pitchFamily="2" charset="2"/>
              <a:buNone/>
              <a:defRPr/>
            </a:pPr>
            <a:r>
              <a:rPr lang="ru-RU" altLang="ru-RU" sz="1600" dirty="0">
                <a:latin typeface="Arial" panose="020B0604020202020204" pitchFamily="34" charset="0"/>
              </a:rPr>
              <a:t>      (большие) и строчные</a:t>
            </a:r>
          </a:p>
          <a:p>
            <a:pPr eaLnBrk="1" hangingPunct="1">
              <a:buFont typeface="Wingdings" panose="05000000000000000000" pitchFamily="2" charset="2"/>
              <a:buNone/>
              <a:defRPr/>
            </a:pPr>
            <a:r>
              <a:rPr lang="ru-RU" altLang="ru-RU" sz="1600" dirty="0">
                <a:latin typeface="Arial" panose="020B0604020202020204" pitchFamily="34" charset="0"/>
              </a:rPr>
              <a:t>      (малые) буквы.</a:t>
            </a:r>
          </a:p>
          <a:p>
            <a:pPr eaLnBrk="1" hangingPunct="1">
              <a:defRPr/>
            </a:pPr>
            <a:endParaRPr lang="ru-RU" altLang="ru-RU" sz="1600" dirty="0">
              <a:effectLst/>
              <a:latin typeface="Arial" panose="020B0604020202020204" pitchFamily="34" charset="0"/>
            </a:endParaRPr>
          </a:p>
          <a:p>
            <a:pPr eaLnBrk="1" hangingPunct="1">
              <a:defRPr/>
            </a:pPr>
            <a:endParaRPr lang="ru-RU" altLang="ru-RU" sz="1600" dirty="0"/>
          </a:p>
        </p:txBody>
      </p:sp>
      <p:pic>
        <p:nvPicPr>
          <p:cNvPr id="14340" name="Picture 8">
            <a:extLst>
              <a:ext uri="{FF2B5EF4-FFF2-40B4-BE49-F238E27FC236}">
                <a16:creationId xmlns:a16="http://schemas.microsoft.com/office/drawing/2014/main" id="{69C9C3C5-7E88-4A52-930D-64475DFAA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3789" y="3284984"/>
            <a:ext cx="1878012"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9">
            <a:extLst>
              <a:ext uri="{FF2B5EF4-FFF2-40B4-BE49-F238E27FC236}">
                <a16:creationId xmlns:a16="http://schemas.microsoft.com/office/drawing/2014/main" id="{DE45F0E6-4AB1-4906-B185-860B4AAFE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412875"/>
            <a:ext cx="2879725"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11">
            <a:extLst>
              <a:ext uri="{FF2B5EF4-FFF2-40B4-BE49-F238E27FC236}">
                <a16:creationId xmlns:a16="http://schemas.microsoft.com/office/drawing/2014/main" id="{9AE00DD7-583E-4C64-9CDD-25FEF3C29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076700"/>
            <a:ext cx="4392612"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3" name="Text Box 12">
            <a:extLst>
              <a:ext uri="{FF2B5EF4-FFF2-40B4-BE49-F238E27FC236}">
                <a16:creationId xmlns:a16="http://schemas.microsoft.com/office/drawing/2014/main" id="{45EE956E-DD9A-4070-9149-3BE51E4A1AF2}"/>
              </a:ext>
            </a:extLst>
          </p:cNvPr>
          <p:cNvSpPr txBox="1">
            <a:spLocks noChangeArrowheads="1"/>
          </p:cNvSpPr>
          <p:nvPr/>
        </p:nvSpPr>
        <p:spPr bwMode="auto">
          <a:xfrm>
            <a:off x="2268538" y="4365625"/>
            <a:ext cx="2374900"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ru-RU" altLang="ru-RU" sz="1400" dirty="0">
                <a:solidFill>
                  <a:srgbClr val="FF3300"/>
                </a:solidFill>
              </a:rPr>
              <a:t>Считать новый год с 1января 1700 года. Веселиться и поздравлять друг друга. Украшать ёлки, зажигать огни и запускать </a:t>
            </a:r>
            <a:r>
              <a:rPr lang="ru-RU" altLang="ru-RU" sz="1400" dirty="0" err="1">
                <a:solidFill>
                  <a:srgbClr val="FF3300"/>
                </a:solidFill>
              </a:rPr>
              <a:t>феерверки</a:t>
            </a:r>
            <a:r>
              <a:rPr lang="ru-RU" altLang="ru-RU" sz="1400" dirty="0">
                <a:solidFill>
                  <a:srgbClr val="FF3300"/>
                </a:solidFill>
              </a:rPr>
              <a:t>.</a:t>
            </a:r>
          </a:p>
          <a:p>
            <a:pPr eaLnBrk="1" hangingPunct="1">
              <a:spcBef>
                <a:spcPct val="50000"/>
              </a:spcBef>
              <a:buClrTx/>
              <a:buSzTx/>
              <a:buFontTx/>
              <a:buNone/>
            </a:pPr>
            <a:r>
              <a:rPr lang="ru-RU" altLang="ru-RU" sz="1400" dirty="0">
                <a:solidFill>
                  <a:srgbClr val="FF3300"/>
                </a:solidFill>
              </a:rPr>
              <a:t>Из Указа Петра 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a:extLst>
              <a:ext uri="{FF2B5EF4-FFF2-40B4-BE49-F238E27FC236}">
                <a16:creationId xmlns:a16="http://schemas.microsoft.com/office/drawing/2014/main" id="{E07B5178-1FF0-46DE-A370-BF299D2E0EBD}"/>
              </a:ext>
            </a:extLst>
          </p:cNvPr>
          <p:cNvSpPr>
            <a:spLocks noGrp="1" noRot="1" noChangeArrowheads="1"/>
          </p:cNvSpPr>
          <p:nvPr>
            <p:ph type="title"/>
          </p:nvPr>
        </p:nvSpPr>
        <p:spPr>
          <a:xfrm>
            <a:off x="1066800" y="811672"/>
            <a:ext cx="8077200" cy="777875"/>
          </a:xfrm>
        </p:spPr>
        <p:txBody>
          <a:bodyPr>
            <a:normAutofit fontScale="90000"/>
          </a:bodyPr>
          <a:lstStyle/>
          <a:p>
            <a:pPr eaLnBrk="1" hangingPunct="1">
              <a:defRPr/>
            </a:pPr>
            <a:r>
              <a:rPr lang="ru-RU" altLang="ru-RU" sz="2400" dirty="0">
                <a:latin typeface="Arial" panose="020B0604020202020204" pitchFamily="34" charset="0"/>
              </a:rPr>
              <a:t>Министерское/исполнительное делопроизводство</a:t>
            </a:r>
            <a:br>
              <a:rPr lang="ru-RU" altLang="ru-RU" sz="2400" dirty="0">
                <a:latin typeface="Arial" panose="020B0604020202020204" pitchFamily="34" charset="0"/>
              </a:rPr>
            </a:br>
            <a:r>
              <a:rPr lang="ru-RU" altLang="ru-RU" sz="2400" dirty="0">
                <a:latin typeface="Arial" panose="020B0604020202020204" pitchFamily="34" charset="0"/>
              </a:rPr>
              <a:t>XIX-начало XX вв.</a:t>
            </a:r>
            <a:br>
              <a:rPr lang="ru-RU" altLang="ru-RU" sz="2400" dirty="0">
                <a:latin typeface="Arial" panose="020B0604020202020204" pitchFamily="34" charset="0"/>
              </a:rPr>
            </a:br>
            <a:endParaRPr lang="ru-RU" altLang="ru-RU" sz="2400" dirty="0">
              <a:latin typeface="Arial" panose="020B0604020202020204" pitchFamily="34" charset="0"/>
            </a:endParaRPr>
          </a:p>
        </p:txBody>
      </p:sp>
      <p:sp>
        <p:nvSpPr>
          <p:cNvPr id="94213" name="Rectangle 5">
            <a:extLst>
              <a:ext uri="{FF2B5EF4-FFF2-40B4-BE49-F238E27FC236}">
                <a16:creationId xmlns:a16="http://schemas.microsoft.com/office/drawing/2014/main" id="{9D9EAB0B-75D1-4B7F-9918-6CCDEDDF891F}"/>
              </a:ext>
            </a:extLst>
          </p:cNvPr>
          <p:cNvSpPr>
            <a:spLocks noGrp="1" noChangeArrowheads="1"/>
          </p:cNvSpPr>
          <p:nvPr>
            <p:ph type="body" sz="half" idx="1"/>
          </p:nvPr>
        </p:nvSpPr>
        <p:spPr>
          <a:xfrm>
            <a:off x="250825" y="2143125"/>
            <a:ext cx="4176713" cy="4525963"/>
          </a:xfrm>
        </p:spPr>
        <p:txBody>
          <a:bodyPr/>
          <a:lstStyle/>
          <a:p>
            <a:pPr eaLnBrk="1" hangingPunct="1">
              <a:defRPr/>
            </a:pPr>
            <a:r>
              <a:rPr lang="ru-RU" altLang="ru-RU" sz="1600" dirty="0">
                <a:latin typeface="Arial" panose="020B0604020202020204" pitchFamily="34" charset="0"/>
              </a:rPr>
              <a:t>Начало XIX в. ознаменовалось новой, достаточно серьёзной реформой государственного управления и делопроизводства.</a:t>
            </a:r>
            <a:endParaRPr lang="ru-RU" altLang="ru-RU" sz="1000" dirty="0">
              <a:latin typeface="Arial" panose="020B0604020202020204" pitchFamily="34" charset="0"/>
            </a:endParaRPr>
          </a:p>
          <a:p>
            <a:pPr eaLnBrk="1" hangingPunct="1">
              <a:buFont typeface="Wingdings" panose="05000000000000000000" pitchFamily="2" charset="2"/>
              <a:buNone/>
              <a:defRPr/>
            </a:pPr>
            <a:endParaRPr lang="ru-RU" altLang="ru-RU" sz="1600" dirty="0">
              <a:latin typeface="Arial" panose="020B0604020202020204" pitchFamily="34" charset="0"/>
            </a:endParaRPr>
          </a:p>
          <a:p>
            <a:pPr eaLnBrk="1" hangingPunct="1">
              <a:defRPr/>
            </a:pPr>
            <a:r>
              <a:rPr lang="ru-RU" altLang="ru-RU" sz="1600" dirty="0">
                <a:latin typeface="Arial" panose="020B0604020202020204" pitchFamily="34" charset="0"/>
              </a:rPr>
              <a:t>Новая система получила название </a:t>
            </a:r>
            <a:r>
              <a:rPr lang="ru-RU" altLang="ru-RU" sz="1600" b="1" u="sng" dirty="0">
                <a:latin typeface="Arial" panose="020B0604020202020204" pitchFamily="34" charset="0"/>
              </a:rPr>
              <a:t>министерская</a:t>
            </a:r>
            <a:r>
              <a:rPr lang="ru-RU" altLang="ru-RU" sz="1600" dirty="0">
                <a:latin typeface="Arial" panose="020B0604020202020204" pitchFamily="34" charset="0"/>
              </a:rPr>
              <a:t>, основанная на принципе </a:t>
            </a:r>
            <a:r>
              <a:rPr lang="ru-RU" altLang="ru-RU" sz="1600" u="sng" dirty="0">
                <a:latin typeface="Arial" panose="020B0604020202020204" pitchFamily="34" charset="0"/>
              </a:rPr>
              <a:t>единоначалия</a:t>
            </a:r>
            <a:r>
              <a:rPr lang="ru-RU" altLang="ru-RU" sz="1600" dirty="0">
                <a:latin typeface="Arial" panose="020B0604020202020204" pitchFamily="34" charset="0"/>
              </a:rPr>
              <a:t>. Это означало, что министры были единоличными исполнителями воли царя (исполнительное).</a:t>
            </a:r>
            <a:endParaRPr lang="ru-RU" altLang="ru-RU" sz="1000" dirty="0">
              <a:latin typeface="Arial" panose="020B0604020202020204" pitchFamily="34" charset="0"/>
            </a:endParaRPr>
          </a:p>
          <a:p>
            <a:pPr eaLnBrk="1" hangingPunct="1">
              <a:buFont typeface="Wingdings" panose="05000000000000000000" pitchFamily="2" charset="2"/>
              <a:buNone/>
              <a:defRPr/>
            </a:pPr>
            <a:endParaRPr lang="ru-RU" altLang="ru-RU" sz="1600" dirty="0">
              <a:latin typeface="Arial" panose="020B0604020202020204" pitchFamily="34" charset="0"/>
            </a:endParaRPr>
          </a:p>
          <a:p>
            <a:pPr eaLnBrk="1" hangingPunct="1">
              <a:defRPr/>
            </a:pPr>
            <a:r>
              <a:rPr lang="ru-RU" altLang="ru-RU" sz="1600" dirty="0"/>
              <a:t>В 1802 г. издан указ о замене петровских коллегий министерствами.</a:t>
            </a:r>
          </a:p>
          <a:p>
            <a:pPr eaLnBrk="1" hangingPunct="1">
              <a:defRPr/>
            </a:pPr>
            <a:r>
              <a:rPr lang="ru-RU" altLang="ru-RU" sz="1600" dirty="0"/>
              <a:t>В 1812 г. было учреждено 8 министерств.</a:t>
            </a:r>
          </a:p>
          <a:p>
            <a:pPr eaLnBrk="1" hangingPunct="1">
              <a:defRPr/>
            </a:pPr>
            <a:endParaRPr lang="ru-RU" altLang="ru-RU" sz="1600" dirty="0">
              <a:latin typeface="Arial" panose="020B0604020202020204" pitchFamily="34" charset="0"/>
            </a:endParaRPr>
          </a:p>
        </p:txBody>
      </p:sp>
      <p:sp>
        <p:nvSpPr>
          <p:cNvPr id="94214" name="Rectangle 6">
            <a:extLst>
              <a:ext uri="{FF2B5EF4-FFF2-40B4-BE49-F238E27FC236}">
                <a16:creationId xmlns:a16="http://schemas.microsoft.com/office/drawing/2014/main" id="{FFE09381-A938-4E0D-88F9-95E005DC4BC9}"/>
              </a:ext>
            </a:extLst>
          </p:cNvPr>
          <p:cNvSpPr>
            <a:spLocks noGrp="1" noChangeArrowheads="1"/>
          </p:cNvSpPr>
          <p:nvPr>
            <p:ph type="body" sz="half" idx="2"/>
          </p:nvPr>
        </p:nvSpPr>
        <p:spPr>
          <a:xfrm>
            <a:off x="4427538" y="908050"/>
            <a:ext cx="4465637" cy="4525963"/>
          </a:xfrm>
        </p:spPr>
        <p:txBody>
          <a:bodyPr/>
          <a:lstStyle/>
          <a:p>
            <a:pPr eaLnBrk="1" hangingPunct="1">
              <a:buFont typeface="Wingdings" panose="05000000000000000000" pitchFamily="2" charset="2"/>
              <a:buNone/>
              <a:defRPr/>
            </a:pPr>
            <a:endParaRPr lang="ru-RU" altLang="ru-RU" sz="2800"/>
          </a:p>
          <a:p>
            <a:pPr eaLnBrk="1" hangingPunct="1">
              <a:defRPr/>
            </a:pPr>
            <a:endParaRPr lang="ru-RU" altLang="ru-RU" sz="2800"/>
          </a:p>
        </p:txBody>
      </p:sp>
      <p:pic>
        <p:nvPicPr>
          <p:cNvPr id="15365" name="Picture 11">
            <a:extLst>
              <a:ext uri="{FF2B5EF4-FFF2-40B4-BE49-F238E27FC236}">
                <a16:creationId xmlns:a16="http://schemas.microsoft.com/office/drawing/2014/main" id="{04F08F3A-78E8-49A4-869D-083184FB9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052" y="1390910"/>
            <a:ext cx="3314700" cy="2019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14">
            <a:extLst>
              <a:ext uri="{FF2B5EF4-FFF2-40B4-BE49-F238E27FC236}">
                <a16:creationId xmlns:a16="http://schemas.microsoft.com/office/drawing/2014/main" id="{2B6E94F8-B5D2-4079-8BC1-E89B82584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357563"/>
            <a:ext cx="3998912" cy="280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a:extLst>
              <a:ext uri="{FF2B5EF4-FFF2-40B4-BE49-F238E27FC236}">
                <a16:creationId xmlns:a16="http://schemas.microsoft.com/office/drawing/2014/main" id="{8811037D-844B-4183-8594-BD04F5622D30}"/>
              </a:ext>
            </a:extLst>
          </p:cNvPr>
          <p:cNvSpPr>
            <a:spLocks noGrp="1" noChangeArrowheads="1"/>
          </p:cNvSpPr>
          <p:nvPr>
            <p:ph type="body" sz="half" idx="4294967295"/>
          </p:nvPr>
        </p:nvSpPr>
        <p:spPr>
          <a:xfrm>
            <a:off x="250825" y="188913"/>
            <a:ext cx="4392613" cy="6480175"/>
          </a:xfrm>
          <a:noFill/>
        </p:spPr>
        <p:txBody>
          <a:bodyPr/>
          <a:lstStyle/>
          <a:p>
            <a:pPr eaLnBrk="1" hangingPunct="1"/>
            <a:r>
              <a:rPr lang="ru-RU" altLang="ru-RU" sz="1600">
                <a:effectLst/>
                <a:latin typeface="Arial" panose="020B0604020202020204" pitchFamily="34" charset="0"/>
              </a:rPr>
              <a:t>XIX в. характеризуется обилием новых государственных документов.</a:t>
            </a:r>
          </a:p>
          <a:p>
            <a:pPr eaLnBrk="1" hangingPunct="1"/>
            <a:r>
              <a:rPr lang="ru-RU" altLang="ru-RU" sz="1600">
                <a:effectLst/>
                <a:latin typeface="Arial" panose="020B0604020202020204" pitchFamily="34" charset="0"/>
              </a:rPr>
              <a:t>Законодательные и распордительные акты органов государственной власти стали оформляться указами, инструкциями, регламентами, протоколами.</a:t>
            </a:r>
          </a:p>
          <a:p>
            <a:pPr eaLnBrk="1" hangingPunct="1"/>
            <a:r>
              <a:rPr lang="ru-RU" altLang="ru-RU" sz="1600">
                <a:effectLst/>
                <a:latin typeface="Arial" panose="020B0604020202020204" pitchFamily="34" charset="0"/>
              </a:rPr>
              <a:t>Дела делились на три категории:</a:t>
            </a:r>
          </a:p>
          <a:p>
            <a:pPr eaLnBrk="1" hangingPunct="1">
              <a:buFont typeface="Wingdings" panose="05000000000000000000" pitchFamily="2" charset="2"/>
              <a:buNone/>
            </a:pPr>
            <a:r>
              <a:rPr lang="ru-RU" altLang="ru-RU" sz="1600">
                <a:effectLst/>
                <a:latin typeface="Arial" panose="020B0604020202020204" pitchFamily="34" charset="0"/>
              </a:rPr>
              <a:t>       * неотложные или срочные;</a:t>
            </a:r>
          </a:p>
          <a:p>
            <a:pPr eaLnBrk="1" hangingPunct="1">
              <a:buFont typeface="Wingdings" panose="05000000000000000000" pitchFamily="2" charset="2"/>
              <a:buNone/>
            </a:pPr>
            <a:r>
              <a:rPr lang="ru-RU" altLang="ru-RU" sz="1600">
                <a:effectLst/>
                <a:latin typeface="Arial" panose="020B0604020202020204" pitchFamily="34" charset="0"/>
              </a:rPr>
              <a:t>       * «не терпящие времени»;</a:t>
            </a:r>
          </a:p>
          <a:p>
            <a:pPr eaLnBrk="1" hangingPunct="1">
              <a:buFont typeface="Wingdings" panose="05000000000000000000" pitchFamily="2" charset="2"/>
              <a:buNone/>
            </a:pPr>
            <a:r>
              <a:rPr lang="ru-RU" altLang="ru-RU" sz="1600">
                <a:effectLst/>
                <a:latin typeface="Arial" panose="020B0604020202020204" pitchFamily="34" charset="0"/>
              </a:rPr>
              <a:t>       * обычные или текущие дела.</a:t>
            </a:r>
          </a:p>
          <a:p>
            <a:pPr eaLnBrk="1" hangingPunct="1">
              <a:buFont typeface="Wingdings" panose="05000000000000000000" pitchFamily="2" charset="2"/>
              <a:buNone/>
            </a:pPr>
            <a:endParaRPr lang="ru-RU" altLang="ru-RU" sz="1600">
              <a:effectLst/>
              <a:latin typeface="Arial" panose="020B0604020202020204" pitchFamily="34" charset="0"/>
            </a:endParaRPr>
          </a:p>
        </p:txBody>
      </p:sp>
      <p:sp>
        <p:nvSpPr>
          <p:cNvPr id="16387" name="Rectangle 9">
            <a:extLst>
              <a:ext uri="{FF2B5EF4-FFF2-40B4-BE49-F238E27FC236}">
                <a16:creationId xmlns:a16="http://schemas.microsoft.com/office/drawing/2014/main" id="{EFAD8C78-9E3C-42C7-BCB3-04336ACF6D0F}"/>
              </a:ext>
            </a:extLst>
          </p:cNvPr>
          <p:cNvSpPr>
            <a:spLocks noGrp="1" noChangeArrowheads="1"/>
          </p:cNvSpPr>
          <p:nvPr>
            <p:ph type="body" sz="half" idx="4294967295"/>
          </p:nvPr>
        </p:nvSpPr>
        <p:spPr>
          <a:xfrm>
            <a:off x="4787900" y="188913"/>
            <a:ext cx="4176713" cy="6408737"/>
          </a:xfrm>
          <a:noFill/>
        </p:spPr>
        <p:txBody>
          <a:bodyPr/>
          <a:lstStyle/>
          <a:p>
            <a:pPr eaLnBrk="1" hangingPunct="1">
              <a:lnSpc>
                <a:spcPct val="80000"/>
              </a:lnSpc>
            </a:pPr>
            <a:r>
              <a:rPr lang="ru-RU" altLang="ru-RU" sz="1600">
                <a:effectLst/>
                <a:latin typeface="Arial" panose="020B0604020202020204" pitchFamily="34" charset="0"/>
              </a:rPr>
              <a:t>Порядок прохождения документов был строго регламентирован законом.</a:t>
            </a:r>
          </a:p>
          <a:p>
            <a:pPr eaLnBrk="1" hangingPunct="1">
              <a:lnSpc>
                <a:spcPct val="80000"/>
              </a:lnSpc>
              <a:buFont typeface="Wingdings" panose="05000000000000000000" pitchFamily="2" charset="2"/>
              <a:buNone/>
            </a:pPr>
            <a:endParaRPr lang="ru-RU" altLang="ru-RU" sz="1600">
              <a:effectLst/>
              <a:latin typeface="Arial" panose="020B0604020202020204" pitchFamily="34" charset="0"/>
            </a:endParaRPr>
          </a:p>
          <a:p>
            <a:pPr eaLnBrk="1" hangingPunct="1">
              <a:lnSpc>
                <a:spcPct val="80000"/>
              </a:lnSpc>
            </a:pPr>
            <a:r>
              <a:rPr lang="ru-RU" altLang="ru-RU" sz="1600">
                <a:effectLst/>
                <a:latin typeface="Arial" panose="020B0604020202020204" pitchFamily="34" charset="0"/>
              </a:rPr>
              <a:t>Появились бланки служебных документов,</a:t>
            </a:r>
          </a:p>
          <a:p>
            <a:pPr eaLnBrk="1" hangingPunct="1">
              <a:lnSpc>
                <a:spcPct val="80000"/>
              </a:lnSpc>
            </a:pPr>
            <a:r>
              <a:rPr lang="ru-RU" altLang="ru-RU" sz="1600">
                <a:effectLst/>
                <a:latin typeface="Arial" panose="020B0604020202020204" pitchFamily="34" charset="0"/>
              </a:rPr>
              <a:t>Система министерского делопроизводства была достаточна громозкой и неповоротливой.</a:t>
            </a:r>
          </a:p>
          <a:p>
            <a:pPr eaLnBrk="1" hangingPunct="1">
              <a:lnSpc>
                <a:spcPct val="80000"/>
              </a:lnSpc>
            </a:pPr>
            <a:endParaRPr lang="ru-RU" altLang="ru-RU" sz="1600">
              <a:effectLst/>
              <a:latin typeface="Arial" panose="020B0604020202020204" pitchFamily="34" charset="0"/>
            </a:endParaRPr>
          </a:p>
          <a:p>
            <a:pPr eaLnBrk="1" hangingPunct="1">
              <a:lnSpc>
                <a:spcPct val="80000"/>
              </a:lnSpc>
            </a:pPr>
            <a:r>
              <a:rPr lang="ru-RU" altLang="ru-RU" sz="1600">
                <a:effectLst/>
                <a:latin typeface="Arial" panose="020B0604020202020204" pitchFamily="34" charset="0"/>
              </a:rPr>
              <a:t>Началось внедрение механизации конторского труда.</a:t>
            </a:r>
          </a:p>
          <a:p>
            <a:pPr eaLnBrk="1" hangingPunct="1">
              <a:lnSpc>
                <a:spcPct val="80000"/>
              </a:lnSpc>
              <a:buFont typeface="Wingdings" panose="05000000000000000000" pitchFamily="2" charset="2"/>
              <a:buNone/>
            </a:pPr>
            <a:endParaRPr lang="ru-RU" altLang="ru-RU" sz="1600">
              <a:effectLst/>
              <a:latin typeface="Arial" panose="020B0604020202020204" pitchFamily="34" charset="0"/>
            </a:endParaRPr>
          </a:p>
          <a:p>
            <a:pPr eaLnBrk="1" hangingPunct="1">
              <a:lnSpc>
                <a:spcPct val="80000"/>
              </a:lnSpc>
              <a:buFont typeface="Wingdings" panose="05000000000000000000" pitchFamily="2" charset="2"/>
              <a:buNone/>
            </a:pPr>
            <a:r>
              <a:rPr lang="ru-RU" altLang="ru-RU" sz="1600">
                <a:effectLst/>
                <a:latin typeface="Arial" panose="020B0604020202020204" pitchFamily="34" charset="0"/>
              </a:rPr>
              <a:t>      Революционным </a:t>
            </a:r>
          </a:p>
          <a:p>
            <a:pPr eaLnBrk="1" hangingPunct="1">
              <a:lnSpc>
                <a:spcPct val="80000"/>
              </a:lnSpc>
              <a:buFont typeface="Wingdings" panose="05000000000000000000" pitchFamily="2" charset="2"/>
              <a:buNone/>
            </a:pPr>
            <a:r>
              <a:rPr lang="ru-RU" altLang="ru-RU" sz="1600">
                <a:effectLst/>
                <a:latin typeface="Arial" panose="020B0604020202020204" pitchFamily="34" charset="0"/>
              </a:rPr>
              <a:t>      шагом в докумен-</a:t>
            </a:r>
          </a:p>
          <a:p>
            <a:pPr eaLnBrk="1" hangingPunct="1">
              <a:lnSpc>
                <a:spcPct val="80000"/>
              </a:lnSpc>
              <a:buFont typeface="Wingdings" panose="05000000000000000000" pitchFamily="2" charset="2"/>
              <a:buNone/>
            </a:pPr>
            <a:r>
              <a:rPr lang="ru-RU" altLang="ru-RU" sz="1600">
                <a:effectLst/>
                <a:latin typeface="Arial" panose="020B0604020202020204" pitchFamily="34" charset="0"/>
              </a:rPr>
              <a:t>      тированом дело-</a:t>
            </a:r>
          </a:p>
          <a:p>
            <a:pPr eaLnBrk="1" hangingPunct="1">
              <a:lnSpc>
                <a:spcPct val="80000"/>
              </a:lnSpc>
              <a:buFont typeface="Wingdings" panose="05000000000000000000" pitchFamily="2" charset="2"/>
              <a:buNone/>
            </a:pPr>
            <a:r>
              <a:rPr lang="ru-RU" altLang="ru-RU" sz="1600">
                <a:effectLst/>
                <a:latin typeface="Arial" panose="020B0604020202020204" pitchFamily="34" charset="0"/>
              </a:rPr>
              <a:t>      производстве </a:t>
            </a:r>
          </a:p>
          <a:p>
            <a:pPr eaLnBrk="1" hangingPunct="1">
              <a:lnSpc>
                <a:spcPct val="80000"/>
              </a:lnSpc>
              <a:buFont typeface="Wingdings" panose="05000000000000000000" pitchFamily="2" charset="2"/>
              <a:buNone/>
            </a:pPr>
            <a:r>
              <a:rPr lang="ru-RU" altLang="ru-RU" sz="1600">
                <a:effectLst/>
                <a:latin typeface="Arial" panose="020B0604020202020204" pitchFamily="34" charset="0"/>
              </a:rPr>
              <a:t>      стала </a:t>
            </a:r>
            <a:r>
              <a:rPr lang="ru-RU" altLang="ru-RU" sz="1600" b="1" u="sng">
                <a:effectLst/>
                <a:latin typeface="Arial" panose="020B0604020202020204" pitchFamily="34" charset="0"/>
              </a:rPr>
              <a:t>пишущая </a:t>
            </a:r>
          </a:p>
          <a:p>
            <a:pPr eaLnBrk="1" hangingPunct="1">
              <a:lnSpc>
                <a:spcPct val="80000"/>
              </a:lnSpc>
              <a:buFont typeface="Wingdings" panose="05000000000000000000" pitchFamily="2" charset="2"/>
              <a:buNone/>
            </a:pPr>
            <a:r>
              <a:rPr lang="ru-RU" altLang="ru-RU" sz="1600" b="1">
                <a:effectLst/>
                <a:latin typeface="Arial" panose="020B0604020202020204" pitchFamily="34" charset="0"/>
              </a:rPr>
              <a:t>          </a:t>
            </a:r>
            <a:r>
              <a:rPr lang="ru-RU" altLang="ru-RU" sz="1600" b="1" u="sng">
                <a:effectLst/>
                <a:latin typeface="Arial" panose="020B0604020202020204" pitchFamily="34" charset="0"/>
              </a:rPr>
              <a:t>машинка</a:t>
            </a:r>
            <a:r>
              <a:rPr lang="ru-RU" altLang="ru-RU" sz="1600">
                <a:effectLst/>
                <a:latin typeface="Arial" panose="020B0604020202020204" pitchFamily="34" charset="0"/>
              </a:rPr>
              <a:t>. </a:t>
            </a:r>
          </a:p>
          <a:p>
            <a:pPr eaLnBrk="1" hangingPunct="1">
              <a:lnSpc>
                <a:spcPct val="80000"/>
              </a:lnSpc>
              <a:buFont typeface="Wingdings" panose="05000000000000000000" pitchFamily="2" charset="2"/>
              <a:buNone/>
            </a:pPr>
            <a:endParaRPr lang="ru-RU" altLang="ru-RU" sz="1600">
              <a:effectLst/>
              <a:latin typeface="Arial" panose="020B0604020202020204" pitchFamily="34" charset="0"/>
            </a:endParaRPr>
          </a:p>
          <a:p>
            <a:pPr eaLnBrk="1" hangingPunct="1">
              <a:lnSpc>
                <a:spcPct val="80000"/>
              </a:lnSpc>
              <a:buFont typeface="Wingdings" panose="05000000000000000000" pitchFamily="2" charset="2"/>
              <a:buNone/>
            </a:pPr>
            <a:r>
              <a:rPr lang="ru-RU" altLang="ru-RU" sz="1600">
                <a:effectLst/>
                <a:latin typeface="Arial" panose="020B0604020202020204" pitchFamily="34" charset="0"/>
              </a:rPr>
              <a:t>      Появление </a:t>
            </a:r>
            <a:r>
              <a:rPr lang="ru-RU" altLang="ru-RU" sz="1600" b="1" u="sng">
                <a:effectLst/>
                <a:latin typeface="Arial" panose="020B0604020202020204" pitchFamily="34" charset="0"/>
              </a:rPr>
              <a:t>телеграфа</a:t>
            </a:r>
            <a:r>
              <a:rPr lang="ru-RU" altLang="ru-RU" sz="1600">
                <a:effectLst/>
                <a:latin typeface="Arial" panose="020B0604020202020204" pitchFamily="34" charset="0"/>
              </a:rPr>
              <a:t> вызвало к жизни новый вид переписки – телеграммы;</a:t>
            </a:r>
          </a:p>
          <a:p>
            <a:pPr eaLnBrk="1" hangingPunct="1">
              <a:lnSpc>
                <a:spcPct val="80000"/>
              </a:lnSpc>
              <a:buFont typeface="Wingdings" panose="05000000000000000000" pitchFamily="2" charset="2"/>
              <a:buNone/>
            </a:pPr>
            <a:r>
              <a:rPr lang="ru-RU" altLang="ru-RU" sz="1600">
                <a:effectLst/>
                <a:latin typeface="Arial" panose="020B0604020202020204" pitchFamily="34" charset="0"/>
              </a:rPr>
              <a:t>       </a:t>
            </a:r>
          </a:p>
          <a:p>
            <a:pPr eaLnBrk="1" hangingPunct="1">
              <a:lnSpc>
                <a:spcPct val="80000"/>
              </a:lnSpc>
              <a:buFont typeface="Wingdings" panose="05000000000000000000" pitchFamily="2" charset="2"/>
              <a:buNone/>
            </a:pPr>
            <a:r>
              <a:rPr lang="ru-RU" altLang="ru-RU" sz="1600">
                <a:effectLst/>
                <a:latin typeface="Arial" panose="020B0604020202020204" pitchFamily="34" charset="0"/>
              </a:rPr>
              <a:t>      Изобретение </a:t>
            </a:r>
            <a:r>
              <a:rPr lang="ru-RU" altLang="ru-RU" sz="1600" b="1" u="sng">
                <a:effectLst/>
                <a:latin typeface="Arial" panose="020B0604020202020204" pitchFamily="34" charset="0"/>
              </a:rPr>
              <a:t>телефона</a:t>
            </a:r>
            <a:r>
              <a:rPr lang="ru-RU" altLang="ru-RU" sz="1600">
                <a:effectLst/>
                <a:latin typeface="Arial" panose="020B0604020202020204" pitchFamily="34" charset="0"/>
              </a:rPr>
              <a:t> – привело к появлению телефонограмм.</a:t>
            </a:r>
            <a:endParaRPr lang="ru-RU" altLang="ru-RU" sz="1600" b="1" u="sng">
              <a:effectLst/>
              <a:latin typeface="Arial" panose="020B0604020202020204" pitchFamily="34" charset="0"/>
            </a:endParaRPr>
          </a:p>
          <a:p>
            <a:pPr eaLnBrk="1" hangingPunct="1">
              <a:lnSpc>
                <a:spcPct val="80000"/>
              </a:lnSpc>
              <a:buFont typeface="Wingdings" panose="05000000000000000000" pitchFamily="2" charset="2"/>
              <a:buNone/>
            </a:pPr>
            <a:endParaRPr lang="ru-RU" altLang="ru-RU" sz="1600">
              <a:effectLst/>
              <a:latin typeface="Arial" panose="020B0604020202020204" pitchFamily="34" charset="0"/>
            </a:endParaRPr>
          </a:p>
        </p:txBody>
      </p:sp>
      <p:pic>
        <p:nvPicPr>
          <p:cNvPr id="16388" name="Picture 10">
            <a:extLst>
              <a:ext uri="{FF2B5EF4-FFF2-40B4-BE49-F238E27FC236}">
                <a16:creationId xmlns:a16="http://schemas.microsoft.com/office/drawing/2014/main" id="{C0036FA2-7DF4-49A3-A0D0-EC3F15BD3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500438"/>
            <a:ext cx="4510087"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11">
            <a:extLst>
              <a:ext uri="{FF2B5EF4-FFF2-40B4-BE49-F238E27FC236}">
                <a16:creationId xmlns:a16="http://schemas.microsoft.com/office/drawing/2014/main" id="{4AB9FCA1-4B9B-4503-A07B-56D060B1EC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2852738"/>
            <a:ext cx="1989138"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4" name="Rectangle 10">
            <a:extLst>
              <a:ext uri="{FF2B5EF4-FFF2-40B4-BE49-F238E27FC236}">
                <a16:creationId xmlns:a16="http://schemas.microsoft.com/office/drawing/2014/main" id="{9C9F8C16-16CF-4211-B82D-B68BF82AB9E5}"/>
              </a:ext>
            </a:extLst>
          </p:cNvPr>
          <p:cNvSpPr>
            <a:spLocks noGrp="1" noRot="1" noChangeArrowheads="1"/>
          </p:cNvSpPr>
          <p:nvPr>
            <p:ph type="title"/>
          </p:nvPr>
        </p:nvSpPr>
        <p:spPr/>
        <p:txBody>
          <a:bodyPr/>
          <a:lstStyle/>
          <a:p>
            <a:pPr eaLnBrk="1" hangingPunct="1">
              <a:defRPr/>
            </a:pPr>
            <a:r>
              <a:rPr lang="ru-RU" altLang="ru-RU" sz="2400">
                <a:latin typeface="Arial" panose="020B0604020202020204" pitchFamily="34" charset="0"/>
              </a:rPr>
              <a:t>Виды документов</a:t>
            </a:r>
          </a:p>
        </p:txBody>
      </p:sp>
      <p:sp>
        <p:nvSpPr>
          <p:cNvPr id="17411" name="Rectangle 11">
            <a:extLst>
              <a:ext uri="{FF2B5EF4-FFF2-40B4-BE49-F238E27FC236}">
                <a16:creationId xmlns:a16="http://schemas.microsoft.com/office/drawing/2014/main" id="{ACBDFF80-3C15-479C-BF29-AEB8E5C52671}"/>
              </a:ext>
            </a:extLst>
          </p:cNvPr>
          <p:cNvSpPr>
            <a:spLocks noGrp="1" noChangeArrowheads="1"/>
          </p:cNvSpPr>
          <p:nvPr>
            <p:ph type="body" sz="half" idx="1"/>
          </p:nvPr>
        </p:nvSpPr>
        <p:spPr>
          <a:xfrm>
            <a:off x="1547813" y="2133600"/>
            <a:ext cx="4038600" cy="4525963"/>
          </a:xfrm>
        </p:spPr>
        <p:txBody>
          <a:bodyPr/>
          <a:lstStyle/>
          <a:p>
            <a:pPr eaLnBrk="1" hangingPunct="1"/>
            <a:endParaRPr lang="ru-RU" altLang="ru-RU" sz="1600">
              <a:effectLst/>
              <a:latin typeface="Arial" panose="020B0604020202020204" pitchFamily="34" charset="0"/>
            </a:endParaRPr>
          </a:p>
          <a:p>
            <a:pPr eaLnBrk="1" hangingPunct="1"/>
            <a:endParaRPr lang="ru-RU" altLang="ru-RU" sz="1600">
              <a:effectLst/>
              <a:latin typeface="Arial" panose="020B0604020202020204" pitchFamily="34" charset="0"/>
            </a:endParaRPr>
          </a:p>
          <a:p>
            <a:pPr eaLnBrk="1" hangingPunct="1"/>
            <a:endParaRPr lang="ru-RU" altLang="ru-RU" sz="1600">
              <a:effectLst/>
              <a:latin typeface="Arial" panose="020B0604020202020204" pitchFamily="34" charset="0"/>
            </a:endParaRPr>
          </a:p>
          <a:p>
            <a:pPr eaLnBrk="1" hangingPunct="1"/>
            <a:endParaRPr lang="ru-RU" altLang="ru-RU" sz="1600">
              <a:effectLst/>
              <a:latin typeface="Arial" panose="020B0604020202020204" pitchFamily="34" charset="0"/>
            </a:endParaRPr>
          </a:p>
        </p:txBody>
      </p:sp>
      <p:sp>
        <p:nvSpPr>
          <p:cNvPr id="57356" name="Rectangle 12">
            <a:extLst>
              <a:ext uri="{FF2B5EF4-FFF2-40B4-BE49-F238E27FC236}">
                <a16:creationId xmlns:a16="http://schemas.microsoft.com/office/drawing/2014/main" id="{88DE2A08-6DBC-4389-8FD6-8203BC7002B2}"/>
              </a:ext>
            </a:extLst>
          </p:cNvPr>
          <p:cNvSpPr>
            <a:spLocks noGrp="1" noChangeArrowheads="1"/>
          </p:cNvSpPr>
          <p:nvPr>
            <p:ph type="body" sz="half" idx="2"/>
          </p:nvPr>
        </p:nvSpPr>
        <p:spPr>
          <a:xfrm>
            <a:off x="6156325" y="1341438"/>
            <a:ext cx="2814638" cy="5256212"/>
          </a:xfrm>
        </p:spPr>
        <p:txBody>
          <a:bodyPr/>
          <a:lstStyle/>
          <a:p>
            <a:pPr eaLnBrk="1" hangingPunct="1">
              <a:buFont typeface="Wingdings" panose="05000000000000000000" pitchFamily="2" charset="2"/>
              <a:buNone/>
              <a:defRPr/>
            </a:pPr>
            <a:r>
              <a:rPr lang="ru-RU" altLang="ru-RU" sz="1800">
                <a:effectLst/>
                <a:latin typeface="Arial" panose="020B0604020202020204" pitchFamily="34" charset="0"/>
              </a:rPr>
              <a:t>     </a:t>
            </a:r>
            <a:r>
              <a:rPr lang="ru-RU" altLang="ru-RU" sz="1600">
                <a:effectLst/>
                <a:latin typeface="Arial" panose="020B0604020202020204" pitchFamily="34" charset="0"/>
              </a:rPr>
              <a:t>На всём протяжении XIX в. Издалось более 100 сборников образцов документов, называемых «</a:t>
            </a:r>
            <a:r>
              <a:rPr lang="ru-RU" altLang="ru-RU" sz="1600" b="1" u="sng">
                <a:effectLst/>
                <a:latin typeface="Arial" panose="020B0604020202020204" pitchFamily="34" charset="0"/>
              </a:rPr>
              <a:t>письмовники</a:t>
            </a:r>
            <a:r>
              <a:rPr lang="ru-RU" altLang="ru-RU" sz="1600">
                <a:effectLst/>
                <a:latin typeface="Arial" panose="020B0604020202020204" pitchFamily="34" charset="0"/>
              </a:rPr>
              <a:t>», с целью помощь чиновникам и часным лицам составить документ в соответствии с существующими правилами.</a:t>
            </a:r>
          </a:p>
          <a:p>
            <a:pPr eaLnBrk="1" hangingPunct="1">
              <a:defRPr/>
            </a:pPr>
            <a:endParaRPr lang="ru-RU" altLang="ru-RU" sz="1600">
              <a:latin typeface="Arial" panose="020B0604020202020204" pitchFamily="34" charset="0"/>
            </a:endParaRPr>
          </a:p>
        </p:txBody>
      </p:sp>
      <p:pic>
        <p:nvPicPr>
          <p:cNvPr id="17413" name="Picture 15">
            <a:extLst>
              <a:ext uri="{FF2B5EF4-FFF2-40B4-BE49-F238E27FC236}">
                <a16:creationId xmlns:a16="http://schemas.microsoft.com/office/drawing/2014/main" id="{41D31C67-E5DE-4286-AD24-175F9D353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25538"/>
            <a:ext cx="583247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Text Box 16">
            <a:extLst>
              <a:ext uri="{FF2B5EF4-FFF2-40B4-BE49-F238E27FC236}">
                <a16:creationId xmlns:a16="http://schemas.microsoft.com/office/drawing/2014/main" id="{744C04D5-9B98-4A97-A052-C9DE8BB5BE36}"/>
              </a:ext>
            </a:extLst>
          </p:cNvPr>
          <p:cNvSpPr txBox="1">
            <a:spLocks noChangeArrowheads="1"/>
          </p:cNvSpPr>
          <p:nvPr/>
        </p:nvSpPr>
        <p:spPr bwMode="auto">
          <a:xfrm>
            <a:off x="611188" y="1700213"/>
            <a:ext cx="5256212" cy="43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ru-RU" altLang="ru-RU" sz="1600" dirty="0"/>
              <a:t>От императора –                       указы, повеления;</a:t>
            </a:r>
          </a:p>
          <a:p>
            <a:pPr eaLnBrk="1" hangingPunct="1">
              <a:spcBef>
                <a:spcPct val="0"/>
              </a:spcBef>
              <a:buClrTx/>
              <a:buSzTx/>
              <a:buFontTx/>
              <a:buNone/>
            </a:pPr>
            <a:endParaRPr lang="ru-RU" altLang="ru-RU" sz="1600" dirty="0"/>
          </a:p>
          <a:p>
            <a:pPr eaLnBrk="1" hangingPunct="1">
              <a:spcBef>
                <a:spcPct val="0"/>
              </a:spcBef>
              <a:buClrTx/>
              <a:buSzTx/>
              <a:buFontTx/>
              <a:buNone/>
            </a:pPr>
            <a:r>
              <a:rPr lang="ru-RU" altLang="ru-RU" sz="1600" dirty="0"/>
              <a:t>От государственного               высочайше</a:t>
            </a:r>
          </a:p>
          <a:p>
            <a:pPr eaLnBrk="1" hangingPunct="1">
              <a:spcBef>
                <a:spcPct val="0"/>
              </a:spcBef>
              <a:buClrTx/>
              <a:buSzTx/>
              <a:buFontTx/>
              <a:buNone/>
            </a:pPr>
            <a:r>
              <a:rPr lang="ru-RU" altLang="ru-RU" sz="1600" dirty="0"/>
              <a:t>совета –                                    утверждённые мнения;</a:t>
            </a:r>
          </a:p>
          <a:p>
            <a:pPr eaLnBrk="1" hangingPunct="1">
              <a:spcBef>
                <a:spcPct val="0"/>
              </a:spcBef>
              <a:buClrTx/>
              <a:buSzTx/>
              <a:buFontTx/>
              <a:buNone/>
            </a:pPr>
            <a:endParaRPr lang="ru-RU" altLang="ru-RU" sz="1600" dirty="0"/>
          </a:p>
          <a:p>
            <a:pPr eaLnBrk="1" hangingPunct="1">
              <a:spcBef>
                <a:spcPct val="0"/>
              </a:spcBef>
              <a:buClrTx/>
              <a:buSzTx/>
              <a:buFontTx/>
              <a:buNone/>
            </a:pPr>
            <a:r>
              <a:rPr lang="ru-RU" altLang="ru-RU" sz="1600" dirty="0"/>
              <a:t>От Сената –                              сенатские указы;</a:t>
            </a:r>
          </a:p>
          <a:p>
            <a:pPr eaLnBrk="1" hangingPunct="1">
              <a:spcBef>
                <a:spcPct val="0"/>
              </a:spcBef>
              <a:buClrTx/>
              <a:buSzTx/>
              <a:buFontTx/>
              <a:buNone/>
            </a:pPr>
            <a:endParaRPr lang="ru-RU" altLang="ru-RU" sz="1600" dirty="0"/>
          </a:p>
          <a:p>
            <a:pPr eaLnBrk="1" hangingPunct="1">
              <a:spcBef>
                <a:spcPct val="0"/>
              </a:spcBef>
              <a:buClrTx/>
              <a:buSzTx/>
              <a:buFontTx/>
              <a:buNone/>
            </a:pPr>
            <a:r>
              <a:rPr lang="ru-RU" altLang="ru-RU" sz="1600" dirty="0"/>
              <a:t>От Комитета министров –    выписки из журналов </a:t>
            </a:r>
          </a:p>
          <a:p>
            <a:pPr eaLnBrk="1" hangingPunct="1">
              <a:spcBef>
                <a:spcPct val="0"/>
              </a:spcBef>
              <a:buClrTx/>
              <a:buSzTx/>
              <a:buFontTx/>
              <a:buNone/>
            </a:pPr>
            <a:r>
              <a:rPr lang="ru-RU" altLang="ru-RU" sz="1600" dirty="0"/>
              <a:t>                                                     заседаний.</a:t>
            </a:r>
          </a:p>
          <a:p>
            <a:pPr eaLnBrk="1" hangingPunct="1">
              <a:spcBef>
                <a:spcPct val="0"/>
              </a:spcBef>
              <a:buClrTx/>
              <a:buSzTx/>
              <a:buFontTx/>
              <a:buNone/>
            </a:pPr>
            <a:endParaRPr lang="ru-RU" altLang="ru-RU" sz="1600" dirty="0"/>
          </a:p>
          <a:p>
            <a:pPr eaLnBrk="1" hangingPunct="1">
              <a:spcBef>
                <a:spcPct val="0"/>
              </a:spcBef>
              <a:buClrTx/>
              <a:buSzTx/>
              <a:buFontTx/>
              <a:buNone/>
            </a:pPr>
            <a:r>
              <a:rPr lang="ru-RU" altLang="ru-RU" sz="1600" dirty="0"/>
              <a:t>«Исполнительные бумаги»,     реестры, журналы,</a:t>
            </a:r>
          </a:p>
          <a:p>
            <a:pPr eaLnBrk="1" hangingPunct="1">
              <a:spcBef>
                <a:spcPct val="0"/>
              </a:spcBef>
              <a:buClrTx/>
              <a:buSzTx/>
              <a:buFontTx/>
              <a:buNone/>
            </a:pPr>
            <a:r>
              <a:rPr lang="ru-RU" altLang="ru-RU" sz="1600" dirty="0"/>
              <a:t>протоколы, описи, отчеты,     официальные письма,</a:t>
            </a:r>
          </a:p>
          <a:p>
            <a:pPr eaLnBrk="1" hangingPunct="1">
              <a:spcBef>
                <a:spcPct val="0"/>
              </a:spcBef>
              <a:buClrTx/>
              <a:buSzTx/>
              <a:buFontTx/>
              <a:buNone/>
            </a:pPr>
            <a:r>
              <a:rPr lang="ru-RU" altLang="ru-RU" sz="1600" dirty="0"/>
              <a:t>настольные реестры,              записки, справки,</a:t>
            </a:r>
          </a:p>
          <a:p>
            <a:pPr eaLnBrk="1" hangingPunct="1">
              <a:spcBef>
                <a:spcPct val="0"/>
              </a:spcBef>
              <a:buClrTx/>
              <a:buSzTx/>
              <a:buFontTx/>
              <a:buNone/>
            </a:pPr>
            <a:r>
              <a:rPr lang="ru-RU" altLang="ru-RU" sz="1600" dirty="0"/>
              <a:t>ведомости,  рапорты,               предписания,   </a:t>
            </a:r>
          </a:p>
          <a:p>
            <a:pPr eaLnBrk="1" hangingPunct="1">
              <a:spcBef>
                <a:spcPct val="0"/>
              </a:spcBef>
              <a:buClrTx/>
              <a:buSzTx/>
              <a:buFontTx/>
              <a:buNone/>
            </a:pPr>
            <a:r>
              <a:rPr lang="ru-RU" altLang="ru-RU" sz="1600" dirty="0"/>
              <a:t>        телеграммы,                         инструкции,</a:t>
            </a:r>
          </a:p>
          <a:p>
            <a:pPr eaLnBrk="1" hangingPunct="1">
              <a:spcBef>
                <a:spcPct val="0"/>
              </a:spcBef>
              <a:buClrTx/>
              <a:buSzTx/>
              <a:buFontTx/>
              <a:buNone/>
            </a:pPr>
            <a:r>
              <a:rPr lang="ru-RU" altLang="ru-RU" sz="1600" dirty="0"/>
              <a:t>    телефонограммы и др. </a:t>
            </a:r>
          </a:p>
          <a:p>
            <a:pPr eaLnBrk="1" hangingPunct="1">
              <a:spcBef>
                <a:spcPct val="50000"/>
              </a:spcBef>
              <a:buClrTx/>
              <a:buSzTx/>
              <a:buFontTx/>
              <a:buNone/>
            </a:pPr>
            <a:endParaRPr lang="ru-RU" altLang="ru-RU"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91D7EF08-3344-4510-806B-0D92D6B76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7" y="216377"/>
            <a:ext cx="8569325" cy="656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3" name="Text Box 5">
            <a:extLst>
              <a:ext uri="{FF2B5EF4-FFF2-40B4-BE49-F238E27FC236}">
                <a16:creationId xmlns:a16="http://schemas.microsoft.com/office/drawing/2014/main" id="{D8820B36-4C13-41CF-8AC0-59B04A9AF0DE}"/>
              </a:ext>
            </a:extLst>
          </p:cNvPr>
          <p:cNvSpPr txBox="1">
            <a:spLocks noChangeArrowheads="1"/>
          </p:cNvSpPr>
          <p:nvPr/>
        </p:nvSpPr>
        <p:spPr bwMode="auto">
          <a:xfrm>
            <a:off x="468313" y="188913"/>
            <a:ext cx="5399087"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ru-RU" altLang="ru-RU" sz="2400" b="1" dirty="0">
                <a:latin typeface="Arial" panose="020B0604020202020204" pitchFamily="34" charset="0"/>
              </a:rPr>
              <a:t>Делопроизводство в 1917-1991 гг.</a:t>
            </a:r>
          </a:p>
          <a:p>
            <a:pPr eaLnBrk="1" hangingPunct="1">
              <a:spcBef>
                <a:spcPct val="50000"/>
              </a:spcBef>
              <a:defRPr/>
            </a:pPr>
            <a:endParaRPr lang="ru-RU" altLang="ru-RU" sz="1200" b="1" dirty="0">
              <a:effectLst>
                <a:outerShdw blurRad="38100" dist="38100" dir="2700000" algn="tl">
                  <a:srgbClr val="000000"/>
                </a:outerShdw>
              </a:effectLst>
              <a:latin typeface="Arial" panose="020B0604020202020204" pitchFamily="34" charset="0"/>
            </a:endParaRPr>
          </a:p>
          <a:p>
            <a:pPr eaLnBrk="1" hangingPunct="1">
              <a:spcBef>
                <a:spcPct val="50000"/>
              </a:spcBef>
              <a:defRPr/>
            </a:pPr>
            <a:r>
              <a:rPr lang="ru-RU" altLang="ru-RU" dirty="0">
                <a:latin typeface="Arial" panose="020B0604020202020204" pitchFamily="34" charset="0"/>
              </a:rPr>
              <a:t>      Октябрьский переворот 1917 г. по форме </a:t>
            </a:r>
            <a:r>
              <a:rPr lang="ru-RU" altLang="ru-RU" dirty="0" err="1">
                <a:latin typeface="Arial" panose="020B0604020202020204" pitchFamily="34" charset="0"/>
              </a:rPr>
              <a:t>кординально</a:t>
            </a:r>
            <a:r>
              <a:rPr lang="ru-RU" altLang="ru-RU" dirty="0">
                <a:latin typeface="Arial" panose="020B0604020202020204" pitchFamily="34" charset="0"/>
              </a:rPr>
              <a:t> изменил государственный аппарат. Для работы в советских учреждениях были привлечены рабочие, солдаты и пр., не имеющие специального образования. </a:t>
            </a:r>
            <a:r>
              <a:rPr lang="ru-RU" altLang="ru-RU" dirty="0" err="1">
                <a:latin typeface="Arial" panose="020B0604020202020204" pitchFamily="34" charset="0"/>
              </a:rPr>
              <a:t>Уравень</a:t>
            </a:r>
            <a:r>
              <a:rPr lang="ru-RU" altLang="ru-RU" dirty="0">
                <a:latin typeface="Arial" panose="020B0604020202020204" pitchFamily="34" charset="0"/>
              </a:rPr>
              <a:t> документационного обеспечения понизился. </a:t>
            </a:r>
          </a:p>
          <a:p>
            <a:pPr eaLnBrk="1" hangingPunct="1">
              <a:spcBef>
                <a:spcPct val="50000"/>
              </a:spcBef>
              <a:defRPr/>
            </a:pPr>
            <a:endParaRPr lang="ru-RU" altLang="ru-RU" sz="1200" dirty="0">
              <a:latin typeface="Arial" panose="020B0604020202020204" pitchFamily="34" charset="0"/>
            </a:endParaRPr>
          </a:p>
          <a:p>
            <a:pPr algn="ctr" eaLnBrk="1" hangingPunct="1">
              <a:spcBef>
                <a:spcPct val="50000"/>
              </a:spcBef>
              <a:defRPr/>
            </a:pPr>
            <a:r>
              <a:rPr lang="ru-RU" altLang="ru-RU" sz="1800" b="1" dirty="0">
                <a:latin typeface="Arial" panose="020B0604020202020204" pitchFamily="34" charset="0"/>
              </a:rPr>
              <a:t>В развитии делопроизводства в СССР можно выделить три основные периода:</a:t>
            </a:r>
          </a:p>
          <a:p>
            <a:pPr eaLnBrk="1" hangingPunct="1">
              <a:spcBef>
                <a:spcPct val="50000"/>
              </a:spcBef>
              <a:defRPr/>
            </a:pPr>
            <a:r>
              <a:rPr lang="ru-RU" altLang="ru-RU" b="1" dirty="0">
                <a:latin typeface="Arial" panose="020B0604020202020204" pitchFamily="34" charset="0"/>
              </a:rPr>
              <a:t>20-30</a:t>
            </a:r>
            <a:r>
              <a:rPr lang="ru-RU" altLang="ru-RU" dirty="0">
                <a:latin typeface="Arial" panose="020B0604020202020204" pitchFamily="34" charset="0"/>
              </a:rPr>
              <a:t> гг. – перестройка всей системы организации делопроизводства;</a:t>
            </a:r>
          </a:p>
          <a:p>
            <a:pPr eaLnBrk="1" hangingPunct="1">
              <a:spcBef>
                <a:spcPct val="50000"/>
              </a:spcBef>
              <a:defRPr/>
            </a:pPr>
            <a:r>
              <a:rPr lang="ru-RU" altLang="ru-RU" b="1" dirty="0">
                <a:latin typeface="Arial" panose="020B0604020202020204" pitchFamily="34" charset="0"/>
              </a:rPr>
              <a:t>40-50</a:t>
            </a:r>
            <a:r>
              <a:rPr lang="ru-RU" altLang="ru-RU" dirty="0">
                <a:latin typeface="Arial" panose="020B0604020202020204" pitchFamily="34" charset="0"/>
              </a:rPr>
              <a:t> гг. – почти полное отсутствие разработок в области делопроизводства;</a:t>
            </a:r>
          </a:p>
          <a:p>
            <a:pPr eaLnBrk="1" hangingPunct="1">
              <a:spcBef>
                <a:spcPct val="50000"/>
              </a:spcBef>
              <a:defRPr/>
            </a:pPr>
            <a:r>
              <a:rPr lang="ru-RU" altLang="ru-RU" b="1" dirty="0">
                <a:latin typeface="Arial" panose="020B0604020202020204" pitchFamily="34" charset="0"/>
              </a:rPr>
              <a:t>60-90</a:t>
            </a:r>
            <a:r>
              <a:rPr lang="ru-RU" altLang="ru-RU" dirty="0">
                <a:latin typeface="Arial" panose="020B0604020202020204" pitchFamily="34" charset="0"/>
              </a:rPr>
              <a:t> гг. – развитие обширной законодательной базы, норм и правил делопроизводства.</a:t>
            </a:r>
            <a:endParaRPr lang="ru-RU" altLang="ru-RU" b="1" dirty="0">
              <a:effectLst>
                <a:outerShdw blurRad="38100" dist="38100" dir="2700000" algn="tl">
                  <a:srgbClr val="000000"/>
                </a:outerShdw>
              </a:effectLst>
              <a:latin typeface="Arial" panose="020B0604020202020204" pitchFamily="34" charset="0"/>
            </a:endParaRPr>
          </a:p>
          <a:p>
            <a:pPr eaLnBrk="1" hangingPunct="1">
              <a:spcBef>
                <a:spcPct val="50000"/>
              </a:spcBef>
              <a:defRPr/>
            </a:pPr>
            <a:endParaRPr lang="ru-RU" altLang="ru-RU" b="1" dirty="0">
              <a:solidFill>
                <a:schemeClr val="tx2"/>
              </a:solidFill>
              <a:effectLst>
                <a:outerShdw blurRad="38100" dist="38100" dir="2700000" algn="tl">
                  <a:srgbClr val="00000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D22D23AF-9595-4514-8716-531480BBC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913"/>
            <a:ext cx="8280152" cy="627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ext Box 5">
            <a:extLst>
              <a:ext uri="{FF2B5EF4-FFF2-40B4-BE49-F238E27FC236}">
                <a16:creationId xmlns:a16="http://schemas.microsoft.com/office/drawing/2014/main" id="{5BE8976A-04EA-4C4A-97F3-A0C6D28EB8CD}"/>
              </a:ext>
            </a:extLst>
          </p:cNvPr>
          <p:cNvSpPr txBox="1">
            <a:spLocks noChangeArrowheads="1"/>
          </p:cNvSpPr>
          <p:nvPr/>
        </p:nvSpPr>
        <p:spPr bwMode="auto">
          <a:xfrm>
            <a:off x="1476375" y="476250"/>
            <a:ext cx="7056065" cy="604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ru-RU" altLang="ru-RU" sz="1600" dirty="0"/>
              <a:t>       Первые годы советской власти ознаменованы поисками правил организации делопроизводства, отвечавших задачам, которые ставила новая власть.</a:t>
            </a:r>
          </a:p>
          <a:p>
            <a:pPr eaLnBrk="1" hangingPunct="1">
              <a:spcBef>
                <a:spcPct val="0"/>
              </a:spcBef>
              <a:buClrTx/>
              <a:buSzTx/>
              <a:buFontTx/>
              <a:buNone/>
            </a:pPr>
            <a:endParaRPr lang="ru-RU" altLang="ru-RU" sz="1000" b="1" dirty="0"/>
          </a:p>
          <a:p>
            <a:pPr eaLnBrk="1" hangingPunct="1">
              <a:spcBef>
                <a:spcPct val="0"/>
              </a:spcBef>
              <a:buClrTx/>
              <a:buSzTx/>
              <a:buFontTx/>
              <a:buNone/>
            </a:pPr>
            <a:r>
              <a:rPr lang="ru-RU" altLang="ru-RU" sz="1600" b="1" dirty="0"/>
              <a:t>1918 </a:t>
            </a:r>
            <a:r>
              <a:rPr lang="ru-RU" altLang="ru-RU" sz="1600" dirty="0"/>
              <a:t>г. – </a:t>
            </a:r>
            <a:r>
              <a:rPr lang="ru-RU" altLang="ru-RU" sz="1600" dirty="0" err="1"/>
              <a:t>Постоновление</a:t>
            </a:r>
            <a:r>
              <a:rPr lang="ru-RU" altLang="ru-RU" sz="1600" dirty="0"/>
              <a:t> «О точном и быстром исполнении  </a:t>
            </a:r>
          </a:p>
          <a:p>
            <a:pPr eaLnBrk="1" hangingPunct="1">
              <a:spcBef>
                <a:spcPct val="0"/>
              </a:spcBef>
              <a:buClrTx/>
              <a:buSzTx/>
              <a:buFontTx/>
              <a:buNone/>
            </a:pPr>
            <a:r>
              <a:rPr lang="ru-RU" altLang="ru-RU" sz="1600" dirty="0"/>
              <a:t>              распоряжений центральной власти и устранении </a:t>
            </a:r>
          </a:p>
          <a:p>
            <a:pPr eaLnBrk="1" hangingPunct="1">
              <a:spcBef>
                <a:spcPct val="0"/>
              </a:spcBef>
              <a:buClrTx/>
              <a:buSzTx/>
              <a:buFontTx/>
              <a:buNone/>
            </a:pPr>
            <a:r>
              <a:rPr lang="ru-RU" altLang="ru-RU" sz="1600" dirty="0"/>
              <a:t>              канцелярской волокиты».</a:t>
            </a:r>
          </a:p>
          <a:p>
            <a:pPr eaLnBrk="1" hangingPunct="1">
              <a:spcBef>
                <a:spcPct val="0"/>
              </a:spcBef>
              <a:buClrTx/>
              <a:buSzTx/>
              <a:buFontTx/>
              <a:buNone/>
            </a:pPr>
            <a:endParaRPr lang="ru-RU" altLang="ru-RU" sz="1000" dirty="0"/>
          </a:p>
          <a:p>
            <a:pPr eaLnBrk="1" hangingPunct="1">
              <a:spcBef>
                <a:spcPct val="0"/>
              </a:spcBef>
              <a:buClrTx/>
              <a:buSzTx/>
              <a:buFontTx/>
              <a:buNone/>
            </a:pPr>
            <a:r>
              <a:rPr lang="ru-RU" altLang="ru-RU" sz="1600" b="1" dirty="0"/>
              <a:t>1921</a:t>
            </a:r>
            <a:r>
              <a:rPr lang="ru-RU" altLang="ru-RU" sz="1600" dirty="0"/>
              <a:t> г. – 1-ая Всероссийская </a:t>
            </a:r>
            <a:r>
              <a:rPr lang="ru-RU" altLang="ru-RU" sz="1600" dirty="0" err="1"/>
              <a:t>конфиренция</a:t>
            </a:r>
            <a:r>
              <a:rPr lang="ru-RU" altLang="ru-RU" sz="1600" dirty="0"/>
              <a:t> по научной </a:t>
            </a:r>
          </a:p>
          <a:p>
            <a:pPr eaLnBrk="1" hangingPunct="1">
              <a:spcBef>
                <a:spcPct val="0"/>
              </a:spcBef>
              <a:buClrTx/>
              <a:buSzTx/>
              <a:buFontTx/>
              <a:buNone/>
            </a:pPr>
            <a:r>
              <a:rPr lang="ru-RU" altLang="ru-RU" sz="1600" dirty="0"/>
              <a:t>               организации труда и производства, на которой были </a:t>
            </a:r>
          </a:p>
          <a:p>
            <a:pPr eaLnBrk="1" hangingPunct="1">
              <a:spcBef>
                <a:spcPct val="0"/>
              </a:spcBef>
              <a:buClrTx/>
              <a:buSzTx/>
              <a:buFontTx/>
              <a:buNone/>
            </a:pPr>
            <a:r>
              <a:rPr lang="ru-RU" altLang="ru-RU" sz="1600" dirty="0"/>
              <a:t>               затронуты проблемы научной организации  </a:t>
            </a:r>
          </a:p>
          <a:p>
            <a:pPr eaLnBrk="1" hangingPunct="1">
              <a:spcBef>
                <a:spcPct val="0"/>
              </a:spcBef>
              <a:buClrTx/>
              <a:buSzTx/>
              <a:buFontTx/>
              <a:buNone/>
            </a:pPr>
            <a:r>
              <a:rPr lang="ru-RU" altLang="ru-RU" sz="1600" dirty="0"/>
              <a:t>               управленческого труда и работы с документами.</a:t>
            </a:r>
          </a:p>
          <a:p>
            <a:pPr eaLnBrk="1" hangingPunct="1">
              <a:spcBef>
                <a:spcPct val="0"/>
              </a:spcBef>
              <a:buClrTx/>
              <a:buSzTx/>
              <a:buFontTx/>
              <a:buNone/>
            </a:pPr>
            <a:endParaRPr lang="ru-RU" altLang="ru-RU" sz="1000" b="1" dirty="0"/>
          </a:p>
          <a:p>
            <a:pPr eaLnBrk="1" hangingPunct="1">
              <a:spcBef>
                <a:spcPct val="0"/>
              </a:spcBef>
              <a:buClrTx/>
              <a:buSzTx/>
              <a:buFontTx/>
              <a:buNone/>
            </a:pPr>
            <a:r>
              <a:rPr lang="ru-RU" altLang="ru-RU" sz="1600" b="1" dirty="0"/>
              <a:t>1923</a:t>
            </a:r>
            <a:r>
              <a:rPr lang="ru-RU" altLang="ru-RU" sz="1600" dirty="0"/>
              <a:t> г. – создание бюро «Стандартизация», которое занималось </a:t>
            </a:r>
          </a:p>
          <a:p>
            <a:pPr eaLnBrk="1" hangingPunct="1">
              <a:spcBef>
                <a:spcPct val="0"/>
              </a:spcBef>
              <a:buClrTx/>
              <a:buSzTx/>
              <a:buFontTx/>
              <a:buNone/>
            </a:pPr>
            <a:r>
              <a:rPr lang="ru-RU" altLang="ru-RU" sz="1600" dirty="0"/>
              <a:t>               вопросами ДОУ.</a:t>
            </a:r>
          </a:p>
          <a:p>
            <a:pPr eaLnBrk="1" hangingPunct="1">
              <a:spcBef>
                <a:spcPct val="0"/>
              </a:spcBef>
              <a:buClrTx/>
              <a:buSzTx/>
              <a:buFontTx/>
              <a:buNone/>
            </a:pPr>
            <a:endParaRPr lang="ru-RU" altLang="ru-RU" sz="1600" b="1" dirty="0"/>
          </a:p>
          <a:p>
            <a:pPr eaLnBrk="1" hangingPunct="1">
              <a:spcBef>
                <a:spcPct val="0"/>
              </a:spcBef>
              <a:buClrTx/>
              <a:buSzTx/>
              <a:buFontTx/>
              <a:buNone/>
            </a:pPr>
            <a:r>
              <a:rPr lang="ru-RU" altLang="ru-RU" sz="1600" b="1" dirty="0"/>
              <a:t>                            1926</a:t>
            </a:r>
            <a:r>
              <a:rPr lang="ru-RU" altLang="ru-RU" sz="1600" dirty="0"/>
              <a:t> г. – открытие Государственного института  </a:t>
            </a:r>
          </a:p>
          <a:p>
            <a:pPr eaLnBrk="1" hangingPunct="1">
              <a:spcBef>
                <a:spcPct val="0"/>
              </a:spcBef>
              <a:buClrTx/>
              <a:buSzTx/>
              <a:buFontTx/>
              <a:buNone/>
            </a:pPr>
            <a:r>
              <a:rPr lang="ru-RU" altLang="ru-RU" sz="1600" dirty="0"/>
              <a:t>                                           техники управления (ИТУ), который </a:t>
            </a:r>
          </a:p>
          <a:p>
            <a:pPr eaLnBrk="1" hangingPunct="1">
              <a:spcBef>
                <a:spcPct val="0"/>
              </a:spcBef>
              <a:buClrTx/>
              <a:buSzTx/>
              <a:buFontTx/>
              <a:buNone/>
            </a:pPr>
            <a:r>
              <a:rPr lang="ru-RU" altLang="ru-RU" sz="1600" dirty="0"/>
              <a:t>                                           занимался совершенствованием </a:t>
            </a:r>
          </a:p>
          <a:p>
            <a:pPr eaLnBrk="1" hangingPunct="1">
              <a:spcBef>
                <a:spcPct val="0"/>
              </a:spcBef>
              <a:buClrTx/>
              <a:buSzTx/>
              <a:buFontTx/>
              <a:buNone/>
            </a:pPr>
            <a:r>
              <a:rPr lang="ru-RU" altLang="ru-RU" sz="1600" dirty="0"/>
              <a:t>                                           государственного аппарата.</a:t>
            </a:r>
          </a:p>
          <a:p>
            <a:pPr eaLnBrk="1" hangingPunct="1">
              <a:spcBef>
                <a:spcPct val="0"/>
              </a:spcBef>
              <a:buClrTx/>
              <a:buSzTx/>
              <a:buFontTx/>
              <a:buNone/>
            </a:pPr>
            <a:endParaRPr lang="ru-RU" altLang="ru-RU" sz="1600" b="1" dirty="0"/>
          </a:p>
          <a:p>
            <a:pPr eaLnBrk="1" hangingPunct="1">
              <a:spcBef>
                <a:spcPct val="0"/>
              </a:spcBef>
              <a:buClrTx/>
              <a:buSzTx/>
              <a:buFontTx/>
              <a:buNone/>
            </a:pPr>
            <a:r>
              <a:rPr lang="ru-RU" altLang="ru-RU" sz="1600" b="1" dirty="0"/>
              <a:t>                            1931</a:t>
            </a:r>
            <a:r>
              <a:rPr lang="ru-RU" altLang="ru-RU" sz="1600" dirty="0"/>
              <a:t> г. – проект «Общих правил документации и </a:t>
            </a:r>
          </a:p>
          <a:p>
            <a:pPr eaLnBrk="1" hangingPunct="1">
              <a:spcBef>
                <a:spcPct val="0"/>
              </a:spcBef>
              <a:buClrTx/>
              <a:buSzTx/>
              <a:buFontTx/>
              <a:buNone/>
            </a:pPr>
            <a:r>
              <a:rPr lang="ru-RU" altLang="ru-RU" sz="1600" dirty="0"/>
              <a:t>                                          документооборота».</a:t>
            </a:r>
          </a:p>
          <a:p>
            <a:pPr eaLnBrk="1" hangingPunct="1">
              <a:spcBef>
                <a:spcPct val="0"/>
              </a:spcBef>
              <a:buClrTx/>
              <a:buSzTx/>
              <a:buFontTx/>
              <a:buNone/>
            </a:pPr>
            <a:endParaRPr lang="ru-RU" altLang="ru-RU" sz="1600" dirty="0"/>
          </a:p>
          <a:p>
            <a:pPr eaLnBrk="1" hangingPunct="1">
              <a:spcBef>
                <a:spcPct val="50000"/>
              </a:spcBef>
              <a:buClrTx/>
              <a:buSzTx/>
              <a:buFontTx/>
              <a:buNone/>
            </a:pPr>
            <a:endParaRPr lang="ru-RU" altLang="ru-RU"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9CBD6FAE-E870-4736-BD9C-57E35AD07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8115"/>
            <a:ext cx="8208912" cy="60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Text Box 6">
            <a:extLst>
              <a:ext uri="{FF2B5EF4-FFF2-40B4-BE49-F238E27FC236}">
                <a16:creationId xmlns:a16="http://schemas.microsoft.com/office/drawing/2014/main" id="{8F426D71-BEEC-4109-93D6-7FD23949E3E5}"/>
              </a:ext>
            </a:extLst>
          </p:cNvPr>
          <p:cNvSpPr txBox="1">
            <a:spLocks noChangeArrowheads="1"/>
          </p:cNvSpPr>
          <p:nvPr/>
        </p:nvSpPr>
        <p:spPr bwMode="auto">
          <a:xfrm>
            <a:off x="2700338" y="836613"/>
            <a:ext cx="561657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ru-RU" altLang="ru-RU" sz="1600" b="1" dirty="0">
                <a:latin typeface="Times New Roman" panose="02020603050405020304" pitchFamily="18" charset="0"/>
                <a:cs typeface="Times New Roman" panose="02020603050405020304" pitchFamily="18" charset="0"/>
              </a:rPr>
              <a:t>Послевоенное делопроизводство</a:t>
            </a:r>
          </a:p>
          <a:p>
            <a:pPr eaLnBrk="1" hangingPunct="1">
              <a:spcBef>
                <a:spcPct val="0"/>
              </a:spcBef>
              <a:buClrTx/>
              <a:buSzTx/>
              <a:buFontTx/>
              <a:buNone/>
            </a:pPr>
            <a:endParaRPr lang="ru-RU" altLang="ru-RU" sz="16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ru-RU" altLang="ru-RU" sz="1600" dirty="0">
                <a:latin typeface="Times New Roman" panose="02020603050405020304" pitchFamily="18" charset="0"/>
                <a:cs typeface="Times New Roman" panose="02020603050405020304" pitchFamily="18" charset="0"/>
              </a:rPr>
              <a:t>      Тяжёлое состояние разрушенной войной экономики </a:t>
            </a:r>
          </a:p>
          <a:p>
            <a:pPr eaLnBrk="1" hangingPunct="1">
              <a:spcBef>
                <a:spcPct val="0"/>
              </a:spcBef>
              <a:buClrTx/>
              <a:buSzTx/>
              <a:buFontTx/>
              <a:buNone/>
            </a:pPr>
            <a:r>
              <a:rPr lang="ru-RU" altLang="ru-RU" sz="1600" dirty="0">
                <a:latin typeface="Times New Roman" panose="02020603050405020304" pitchFamily="18" charset="0"/>
                <a:cs typeface="Times New Roman" panose="02020603050405020304" pitchFamily="18" charset="0"/>
              </a:rPr>
              <a:t>и проблемы восстановления народного хозяйства после окончания войны оттеснила на второй план вопросы ДОУ. </a:t>
            </a:r>
          </a:p>
          <a:p>
            <a:pPr eaLnBrk="1" hangingPunct="1">
              <a:spcBef>
                <a:spcPct val="0"/>
              </a:spcBef>
              <a:buClrTx/>
              <a:buSzTx/>
              <a:buFontTx/>
              <a:buNone/>
            </a:pPr>
            <a:endParaRPr lang="ru-RU" altLang="ru-RU" sz="16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ru-RU" altLang="ru-RU" sz="1600" dirty="0">
                <a:latin typeface="Times New Roman" panose="02020603050405020304" pitchFamily="18" charset="0"/>
                <a:cs typeface="Times New Roman" panose="02020603050405020304" pitchFamily="18" charset="0"/>
              </a:rPr>
              <a:t>Повышение интереса к разработке проблем рационализации технологии и техники управления можно отнести к началу </a:t>
            </a:r>
            <a:r>
              <a:rPr lang="ru-RU" altLang="ru-RU" sz="1600" b="1" dirty="0">
                <a:latin typeface="Times New Roman" panose="02020603050405020304" pitchFamily="18" charset="0"/>
                <a:cs typeface="Times New Roman" panose="02020603050405020304" pitchFamily="18" charset="0"/>
              </a:rPr>
              <a:t>60</a:t>
            </a:r>
            <a:r>
              <a:rPr lang="ru-RU" altLang="ru-RU" sz="1600" dirty="0">
                <a:latin typeface="Times New Roman" panose="02020603050405020304" pitchFamily="18" charset="0"/>
                <a:cs typeface="Times New Roman" panose="02020603050405020304" pitchFamily="18" charset="0"/>
              </a:rPr>
              <a:t>-х гг.</a:t>
            </a:r>
          </a:p>
          <a:p>
            <a:pPr eaLnBrk="1" hangingPunct="1">
              <a:spcBef>
                <a:spcPct val="0"/>
              </a:spcBef>
              <a:buClrTx/>
              <a:buSzTx/>
              <a:buFontTx/>
              <a:buNone/>
            </a:pPr>
            <a:endParaRPr lang="ru-RU" altLang="ru-RU" sz="16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ru-RU" altLang="ru-RU" sz="1600" b="1" dirty="0">
                <a:latin typeface="Times New Roman" panose="02020603050405020304" pitchFamily="18" charset="0"/>
                <a:cs typeface="Times New Roman" panose="02020603050405020304" pitchFamily="18" charset="0"/>
              </a:rPr>
              <a:t>1964 </a:t>
            </a:r>
            <a:r>
              <a:rPr lang="ru-RU" altLang="ru-RU" sz="1600" dirty="0">
                <a:latin typeface="Times New Roman" panose="02020603050405020304" pitchFamily="18" charset="0"/>
                <a:cs typeface="Times New Roman" panose="02020603050405020304" pitchFamily="18" charset="0"/>
              </a:rPr>
              <a:t>г. – в Московском Государственном историко-архивном институте (МГИАИ) открыт первый в СССР факультет государственного делопроизводства.</a:t>
            </a:r>
          </a:p>
          <a:p>
            <a:pPr eaLnBrk="1" hangingPunct="1">
              <a:spcBef>
                <a:spcPct val="0"/>
              </a:spcBef>
              <a:buClrTx/>
              <a:buSzTx/>
              <a:buFontTx/>
              <a:buNone/>
            </a:pPr>
            <a:endParaRPr lang="ru-RU" altLang="ru-RU" sz="1600" dirty="0">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ru-RU" altLang="ru-RU" sz="1600" b="1" dirty="0">
                <a:latin typeface="Times New Roman" panose="02020603050405020304" pitchFamily="18" charset="0"/>
                <a:cs typeface="Times New Roman" panose="02020603050405020304" pitchFamily="18" charset="0"/>
              </a:rPr>
              <a:t>1966</a:t>
            </a:r>
            <a:r>
              <a:rPr lang="ru-RU" altLang="ru-RU" sz="1600" dirty="0">
                <a:latin typeface="Times New Roman" panose="02020603050405020304" pitchFamily="18" charset="0"/>
                <a:cs typeface="Times New Roman" panose="02020603050405020304" pitchFamily="18" charset="0"/>
              </a:rPr>
              <a:t> г. – при Главном архивном управлении был создан Всесоюзный НИИ документоведения и архивного дела (ВНИИДАД).</a:t>
            </a:r>
          </a:p>
          <a:p>
            <a:pPr eaLnBrk="1" hangingPunct="1">
              <a:spcBef>
                <a:spcPct val="50000"/>
              </a:spcBef>
              <a:buClrTx/>
              <a:buSzTx/>
              <a:buFontTx/>
              <a:buNone/>
            </a:pPr>
            <a:endParaRPr lang="ru-RU" altLang="ru-RU" sz="1600" dirty="0">
              <a:solidFill>
                <a:schemeClr val="bg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80696"/>
          </a:xfrm>
        </p:spPr>
        <p:txBody>
          <a:bodyPr>
            <a:normAutofit/>
          </a:bodyPr>
          <a:lstStyle/>
          <a:p>
            <a:pPr algn="ctr"/>
            <a:r>
              <a:rPr lang="ru-RU" sz="2500" b="1" dirty="0"/>
              <a:t>История делопроизводства</a:t>
            </a:r>
          </a:p>
        </p:txBody>
      </p:sp>
      <p:pic>
        <p:nvPicPr>
          <p:cNvPr id="4" name="Объект 3"/>
          <p:cNvPicPr>
            <a:picLocks noGrp="1" noChangeAspect="1"/>
          </p:cNvPicPr>
          <p:nvPr>
            <p:ph idx="1"/>
          </p:nvPr>
        </p:nvPicPr>
        <p:blipFill>
          <a:blip r:embed="rId2"/>
          <a:stretch>
            <a:fillRect/>
          </a:stretch>
        </p:blipFill>
        <p:spPr>
          <a:xfrm>
            <a:off x="1043608" y="1916832"/>
            <a:ext cx="6768751" cy="4248472"/>
          </a:xfrm>
          <a:prstGeom prst="rect">
            <a:avLst/>
          </a:prstGeom>
        </p:spPr>
      </p:pic>
    </p:spTree>
    <p:extLst>
      <p:ext uri="{BB962C8B-B14F-4D97-AF65-F5344CB8AC3E}">
        <p14:creationId xmlns:p14="http://schemas.microsoft.com/office/powerpoint/2010/main" val="25000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FA7BD297-AD2D-483F-8E77-7C294569A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642350" cy="644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ext Box 5">
            <a:extLst>
              <a:ext uri="{FF2B5EF4-FFF2-40B4-BE49-F238E27FC236}">
                <a16:creationId xmlns:a16="http://schemas.microsoft.com/office/drawing/2014/main" id="{B4688606-4551-44E1-9630-908E189A2B4A}"/>
              </a:ext>
            </a:extLst>
          </p:cNvPr>
          <p:cNvSpPr txBox="1">
            <a:spLocks noChangeArrowheads="1"/>
          </p:cNvSpPr>
          <p:nvPr/>
        </p:nvSpPr>
        <p:spPr bwMode="auto">
          <a:xfrm>
            <a:off x="827088" y="476250"/>
            <a:ext cx="7632700" cy="613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ru-RU" altLang="ru-RU" sz="1600" dirty="0"/>
              <a:t>                                      </a:t>
            </a:r>
            <a:r>
              <a:rPr lang="ru-RU" altLang="ru-RU" sz="2400" b="1" dirty="0"/>
              <a:t>Введение Госстандартов</a:t>
            </a:r>
          </a:p>
          <a:p>
            <a:pPr eaLnBrk="1" hangingPunct="1">
              <a:spcBef>
                <a:spcPct val="0"/>
              </a:spcBef>
              <a:buClrTx/>
              <a:buSzTx/>
              <a:buFontTx/>
              <a:buNone/>
            </a:pPr>
            <a:endParaRPr lang="ru-RU" altLang="ru-RU" sz="1600" dirty="0"/>
          </a:p>
          <a:p>
            <a:pPr eaLnBrk="1" hangingPunct="1">
              <a:spcBef>
                <a:spcPct val="0"/>
              </a:spcBef>
              <a:buClrTx/>
              <a:buSzTx/>
              <a:buFontTx/>
              <a:buNone/>
            </a:pPr>
            <a:r>
              <a:rPr lang="ru-RU" altLang="ru-RU" sz="1600" b="1" dirty="0"/>
              <a:t>70-80</a:t>
            </a:r>
            <a:r>
              <a:rPr lang="ru-RU" altLang="ru-RU" sz="1600" dirty="0"/>
              <a:t> гг. – создание ГОСТов на управленческие документы и общесоюзные классификаторов (ОКУД)</a:t>
            </a:r>
          </a:p>
          <a:p>
            <a:pPr eaLnBrk="1" hangingPunct="1">
              <a:spcBef>
                <a:spcPct val="0"/>
              </a:spcBef>
              <a:buClrTx/>
              <a:buSzTx/>
              <a:buFontTx/>
              <a:buNone/>
            </a:pPr>
            <a:r>
              <a:rPr lang="ru-RU" altLang="ru-RU" sz="1600" dirty="0"/>
              <a:t>Первые ГОСТы на организационно-распорядительную документацию (ОРД) были введены в действие в 1972 г.</a:t>
            </a:r>
          </a:p>
          <a:p>
            <a:pPr eaLnBrk="1" hangingPunct="1">
              <a:spcBef>
                <a:spcPct val="0"/>
              </a:spcBef>
              <a:buClrTx/>
              <a:buSzTx/>
              <a:buFontTx/>
              <a:buNone/>
            </a:pPr>
            <a:r>
              <a:rPr lang="ru-RU" altLang="ru-RU" sz="1600" u="sng" dirty="0"/>
              <a:t>ГОСТ 6.38-72</a:t>
            </a:r>
            <a:r>
              <a:rPr lang="ru-RU" altLang="ru-RU" sz="1600" dirty="0"/>
              <a:t> «Система организационно-распорядительной документации. Основные положения».</a:t>
            </a:r>
          </a:p>
          <a:p>
            <a:pPr eaLnBrk="1" hangingPunct="1">
              <a:spcBef>
                <a:spcPct val="0"/>
              </a:spcBef>
              <a:buClrTx/>
              <a:buSzTx/>
              <a:buFontTx/>
              <a:buNone/>
            </a:pPr>
            <a:r>
              <a:rPr lang="ru-RU" altLang="ru-RU" sz="1600" u="sng" dirty="0"/>
              <a:t>ГОСТ 6.39-72</a:t>
            </a:r>
            <a:r>
              <a:rPr lang="ru-RU" altLang="ru-RU" sz="1600" dirty="0"/>
              <a:t> «Система организационно-распорядительной документации. Формуляр-образец».</a:t>
            </a:r>
          </a:p>
          <a:p>
            <a:pPr algn="ctr" eaLnBrk="1" hangingPunct="1">
              <a:spcBef>
                <a:spcPct val="50000"/>
              </a:spcBef>
              <a:buClrTx/>
              <a:buSzTx/>
              <a:buFontTx/>
              <a:buNone/>
            </a:pPr>
            <a:r>
              <a:rPr lang="ru-RU" altLang="ru-RU" sz="2400" b="1" dirty="0"/>
              <a:t>Введение Единой государственной системы делопроизводства</a:t>
            </a:r>
          </a:p>
          <a:p>
            <a:pPr eaLnBrk="1" hangingPunct="1">
              <a:spcBef>
                <a:spcPct val="0"/>
              </a:spcBef>
              <a:buClrTx/>
              <a:buSzTx/>
              <a:buFontTx/>
              <a:buNone/>
            </a:pPr>
            <a:endParaRPr lang="ru-RU" altLang="ru-RU" sz="1600" dirty="0"/>
          </a:p>
          <a:p>
            <a:pPr eaLnBrk="1" hangingPunct="1">
              <a:spcBef>
                <a:spcPct val="0"/>
              </a:spcBef>
              <a:buClrTx/>
              <a:buSzTx/>
              <a:buFontTx/>
              <a:buNone/>
            </a:pPr>
            <a:r>
              <a:rPr lang="ru-RU" altLang="ru-RU" sz="1600" b="1" dirty="0"/>
              <a:t>1973 </a:t>
            </a:r>
            <a:r>
              <a:rPr lang="ru-RU" altLang="ru-RU" sz="1600" dirty="0"/>
              <a:t>г. –  Введена (ЕГСД), одобренная Комитетом по науке и технике СССР. </a:t>
            </a:r>
          </a:p>
          <a:p>
            <a:pPr eaLnBrk="1" hangingPunct="1">
              <a:spcBef>
                <a:spcPct val="0"/>
              </a:spcBef>
              <a:buClrTx/>
              <a:buSzTx/>
              <a:buFontTx/>
              <a:buNone/>
            </a:pPr>
            <a:r>
              <a:rPr lang="ru-RU" altLang="ru-RU" sz="1600" dirty="0"/>
              <a:t>               Главная цель ЕГСД – усовершенствовать на единой основе </a:t>
            </a:r>
          </a:p>
          <a:p>
            <a:pPr eaLnBrk="1" hangingPunct="1">
              <a:spcBef>
                <a:spcPct val="0"/>
              </a:spcBef>
              <a:buClrTx/>
              <a:buSzTx/>
              <a:buFontTx/>
              <a:buNone/>
            </a:pPr>
            <a:r>
              <a:rPr lang="ru-RU" altLang="ru-RU" sz="1600" dirty="0"/>
              <a:t>                                 организацию делопроизводства путём внедрения единых </a:t>
            </a:r>
          </a:p>
          <a:p>
            <a:pPr eaLnBrk="1" hangingPunct="1">
              <a:spcBef>
                <a:spcPct val="0"/>
              </a:spcBef>
              <a:buClrTx/>
              <a:buSzTx/>
              <a:buFontTx/>
              <a:buNone/>
            </a:pPr>
            <a:r>
              <a:rPr lang="ru-RU" altLang="ru-RU" sz="1600" dirty="0"/>
              <a:t>                                 форм и методов работы с документами.</a:t>
            </a:r>
          </a:p>
          <a:p>
            <a:pPr eaLnBrk="1" hangingPunct="1">
              <a:spcBef>
                <a:spcPct val="0"/>
              </a:spcBef>
              <a:buClrTx/>
              <a:buSzTx/>
              <a:buFontTx/>
              <a:buNone/>
            </a:pPr>
            <a:endParaRPr lang="ru-RU" altLang="ru-RU" sz="1600" dirty="0"/>
          </a:p>
          <a:p>
            <a:pPr eaLnBrk="1" hangingPunct="1">
              <a:spcBef>
                <a:spcPct val="0"/>
              </a:spcBef>
              <a:buClrTx/>
              <a:buSzTx/>
              <a:buFontTx/>
              <a:buNone/>
            </a:pPr>
            <a:r>
              <a:rPr lang="ru-RU" altLang="ru-RU" sz="1600" dirty="0"/>
              <a:t>                                 В </a:t>
            </a:r>
            <a:r>
              <a:rPr lang="ru-RU" altLang="ru-RU" sz="1600" b="1" dirty="0"/>
              <a:t>1988</a:t>
            </a:r>
            <a:r>
              <a:rPr lang="ru-RU" altLang="ru-RU" sz="1600" dirty="0"/>
              <a:t> г. была утверждена вторая редакция – Единая </a:t>
            </a:r>
          </a:p>
          <a:p>
            <a:pPr eaLnBrk="1" hangingPunct="1">
              <a:spcBef>
                <a:spcPct val="0"/>
              </a:spcBef>
              <a:buClrTx/>
              <a:buSzTx/>
              <a:buFontTx/>
              <a:buNone/>
            </a:pPr>
            <a:r>
              <a:rPr lang="ru-RU" altLang="ru-RU" sz="1600" dirty="0"/>
              <a:t>                                 государственная система документационного обеспечения </a:t>
            </a:r>
          </a:p>
          <a:p>
            <a:pPr eaLnBrk="1" hangingPunct="1">
              <a:spcBef>
                <a:spcPct val="0"/>
              </a:spcBef>
              <a:buClrTx/>
              <a:buSzTx/>
              <a:buFontTx/>
              <a:buNone/>
            </a:pPr>
            <a:r>
              <a:rPr lang="ru-RU" altLang="ru-RU" sz="1600" dirty="0"/>
              <a:t>                                 управления (ЕГСДОУ).</a:t>
            </a:r>
          </a:p>
          <a:p>
            <a:pPr eaLnBrk="1" hangingPunct="1">
              <a:spcBef>
                <a:spcPct val="50000"/>
              </a:spcBef>
              <a:buClrTx/>
              <a:buSzTx/>
              <a:buFontTx/>
              <a:buNone/>
            </a:pPr>
            <a:endParaRPr lang="ru-RU" altLang="ru-RU" sz="1600" dirty="0">
              <a:solidFill>
                <a:schemeClr val="bg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81AA69D1-D30F-46AD-8B76-F7DEBDB60E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3" y="1047408"/>
            <a:ext cx="3386138"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5">
            <a:extLst>
              <a:ext uri="{FF2B5EF4-FFF2-40B4-BE49-F238E27FC236}">
                <a16:creationId xmlns:a16="http://schemas.microsoft.com/office/drawing/2014/main" id="{604D9280-2E69-44B6-9988-615BA735B5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476250"/>
            <a:ext cx="2381250"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6">
            <a:extLst>
              <a:ext uri="{FF2B5EF4-FFF2-40B4-BE49-F238E27FC236}">
                <a16:creationId xmlns:a16="http://schemas.microsoft.com/office/drawing/2014/main" id="{AD356E64-4812-4144-8AC8-AE24BB9C16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63" y="4460876"/>
            <a:ext cx="3530600"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7">
            <a:extLst>
              <a:ext uri="{FF2B5EF4-FFF2-40B4-BE49-F238E27FC236}">
                <a16:creationId xmlns:a16="http://schemas.microsoft.com/office/drawing/2014/main" id="{245E7C73-C49F-4A26-850F-E6EE3483B2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9337" y="3362948"/>
            <a:ext cx="3436937"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9">
            <a:extLst>
              <a:ext uri="{FF2B5EF4-FFF2-40B4-BE49-F238E27FC236}">
                <a16:creationId xmlns:a16="http://schemas.microsoft.com/office/drawing/2014/main" id="{F1DEB595-7F7D-4480-A4B6-504AD8C74D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4508500"/>
            <a:ext cx="3221037"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10">
            <a:extLst>
              <a:ext uri="{FF2B5EF4-FFF2-40B4-BE49-F238E27FC236}">
                <a16:creationId xmlns:a16="http://schemas.microsoft.com/office/drawing/2014/main" id="{19C79C6F-5F13-41C9-BDCB-B858EBCB0C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1412875"/>
            <a:ext cx="262890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6" name="Text Box 11">
            <a:extLst>
              <a:ext uri="{FF2B5EF4-FFF2-40B4-BE49-F238E27FC236}">
                <a16:creationId xmlns:a16="http://schemas.microsoft.com/office/drawing/2014/main" id="{06788992-F3E0-4D04-B5F0-62BC56BA6EBB}"/>
              </a:ext>
            </a:extLst>
          </p:cNvPr>
          <p:cNvSpPr txBox="1">
            <a:spLocks noChangeArrowheads="1"/>
          </p:cNvSpPr>
          <p:nvPr/>
        </p:nvSpPr>
        <p:spPr bwMode="auto">
          <a:xfrm>
            <a:off x="6300788" y="333375"/>
            <a:ext cx="28432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50000"/>
              </a:spcBef>
              <a:buClrTx/>
              <a:buSzTx/>
              <a:buFontTx/>
              <a:buNone/>
            </a:pPr>
            <a:r>
              <a:rPr lang="ru-RU" altLang="ru-RU" sz="2000"/>
              <a:t>  Виды документов, бланков эпохи СССР</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DEDBA9DD-7721-4892-97A6-1D3509405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403225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5">
            <a:extLst>
              <a:ext uri="{FF2B5EF4-FFF2-40B4-BE49-F238E27FC236}">
                <a16:creationId xmlns:a16="http://schemas.microsoft.com/office/drawing/2014/main" id="{0C1F5138-1E51-4C1E-B8E6-D2ACCCB0D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196975"/>
            <a:ext cx="176212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6">
            <a:extLst>
              <a:ext uri="{FF2B5EF4-FFF2-40B4-BE49-F238E27FC236}">
                <a16:creationId xmlns:a16="http://schemas.microsoft.com/office/drawing/2014/main" id="{33892B10-76F8-45C1-9240-D7C2ACCF34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700213"/>
            <a:ext cx="3533775"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8">
            <a:extLst>
              <a:ext uri="{FF2B5EF4-FFF2-40B4-BE49-F238E27FC236}">
                <a16:creationId xmlns:a16="http://schemas.microsoft.com/office/drawing/2014/main" id="{DA18EFA3-1DBF-44D7-8C60-CDC209D73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3357563"/>
            <a:ext cx="2035175" cy="300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9">
            <a:extLst>
              <a:ext uri="{FF2B5EF4-FFF2-40B4-BE49-F238E27FC236}">
                <a16:creationId xmlns:a16="http://schemas.microsoft.com/office/drawing/2014/main" id="{EA861A63-AF8B-4A12-82CF-54A8693C58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4941888"/>
            <a:ext cx="2220913"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10">
            <a:extLst>
              <a:ext uri="{FF2B5EF4-FFF2-40B4-BE49-F238E27FC236}">
                <a16:creationId xmlns:a16="http://schemas.microsoft.com/office/drawing/2014/main" id="{CC9946AB-79AD-48AF-95FC-C62BCB4F302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6825" y="188913"/>
            <a:ext cx="3851275" cy="269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11">
            <a:extLst>
              <a:ext uri="{FF2B5EF4-FFF2-40B4-BE49-F238E27FC236}">
                <a16:creationId xmlns:a16="http://schemas.microsoft.com/office/drawing/2014/main" id="{451B9418-6A44-4244-93CF-77EDFFC7C6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588" y="2708275"/>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12">
            <a:extLst>
              <a:ext uri="{FF2B5EF4-FFF2-40B4-BE49-F238E27FC236}">
                <a16:creationId xmlns:a16="http://schemas.microsoft.com/office/drawing/2014/main" id="{6F8CFB79-37B2-4060-952A-04EB576EC2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4041775"/>
            <a:ext cx="34559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6F5C106E-C278-4617-AF24-598EAB989C68}"/>
              </a:ext>
            </a:extLst>
          </p:cNvPr>
          <p:cNvSpPr>
            <a:spLocks noGrp="1" noRot="1" noChangeArrowheads="1"/>
          </p:cNvSpPr>
          <p:nvPr>
            <p:ph type="title" idx="4294967295"/>
          </p:nvPr>
        </p:nvSpPr>
        <p:spPr>
          <a:xfrm>
            <a:off x="914400" y="274638"/>
            <a:ext cx="8229600" cy="1143000"/>
          </a:xfrm>
        </p:spPr>
        <p:txBody>
          <a:bodyPr>
            <a:normAutofit fontScale="90000"/>
          </a:bodyPr>
          <a:lstStyle/>
          <a:p>
            <a:pPr algn="l" eaLnBrk="1" hangingPunct="1">
              <a:defRPr/>
            </a:pPr>
            <a:br>
              <a:rPr lang="ru-RU" altLang="ru-RU" sz="2400">
                <a:latin typeface="Arial" panose="020B0604020202020204" pitchFamily="34" charset="0"/>
              </a:rPr>
            </a:br>
            <a:br>
              <a:rPr lang="ru-RU" altLang="ru-RU" sz="2000">
                <a:latin typeface="Arial" panose="020B0604020202020204" pitchFamily="34" charset="0"/>
              </a:rPr>
            </a:br>
            <a:br>
              <a:rPr lang="ru-RU" altLang="ru-RU" sz="2000">
                <a:latin typeface="Arial" panose="020B0604020202020204" pitchFamily="34" charset="0"/>
              </a:rPr>
            </a:br>
            <a:endParaRPr lang="ru-RU" altLang="ru-RU" sz="2000">
              <a:latin typeface="Arial" panose="020B0604020202020204" pitchFamily="34" charset="0"/>
            </a:endParaRPr>
          </a:p>
        </p:txBody>
      </p:sp>
      <p:pic>
        <p:nvPicPr>
          <p:cNvPr id="24579" name="Picture 6">
            <a:extLst>
              <a:ext uri="{FF2B5EF4-FFF2-40B4-BE49-F238E27FC236}">
                <a16:creationId xmlns:a16="http://schemas.microsoft.com/office/drawing/2014/main" id="{FA3B7892-71E9-47DA-8C57-461ED3AFE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068638"/>
            <a:ext cx="2482850"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8">
            <a:extLst>
              <a:ext uri="{FF2B5EF4-FFF2-40B4-BE49-F238E27FC236}">
                <a16:creationId xmlns:a16="http://schemas.microsoft.com/office/drawing/2014/main" id="{91442CDD-9B59-46BB-9AD2-83D2AA8A1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88913"/>
            <a:ext cx="2668587"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9">
            <a:extLst>
              <a:ext uri="{FF2B5EF4-FFF2-40B4-BE49-F238E27FC236}">
                <a16:creationId xmlns:a16="http://schemas.microsoft.com/office/drawing/2014/main" id="{A2490F5B-3BE9-44A7-A2CA-9FF76DC54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068638"/>
            <a:ext cx="2587625" cy="362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10">
            <a:extLst>
              <a:ext uri="{FF2B5EF4-FFF2-40B4-BE49-F238E27FC236}">
                <a16:creationId xmlns:a16="http://schemas.microsoft.com/office/drawing/2014/main" id="{0D2511CA-DB8A-4515-8609-827232D87C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404813"/>
            <a:ext cx="1749425"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11">
            <a:extLst>
              <a:ext uri="{FF2B5EF4-FFF2-40B4-BE49-F238E27FC236}">
                <a16:creationId xmlns:a16="http://schemas.microsoft.com/office/drawing/2014/main" id="{6310913E-A3BC-4E1F-BEB9-D177FCE6B2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4221163"/>
            <a:ext cx="33337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4" name="Picture 12">
            <a:extLst>
              <a:ext uri="{FF2B5EF4-FFF2-40B4-BE49-F238E27FC236}">
                <a16:creationId xmlns:a16="http://schemas.microsoft.com/office/drawing/2014/main" id="{6C235055-732E-433B-B8BC-C1407AE8C4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88913"/>
            <a:ext cx="3717925"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Делопроизводство</a:t>
            </a:r>
          </a:p>
        </p:txBody>
      </p:sp>
      <p:sp>
        <p:nvSpPr>
          <p:cNvPr id="3" name="Содержимое 2"/>
          <p:cNvSpPr>
            <a:spLocks noGrp="1"/>
          </p:cNvSpPr>
          <p:nvPr>
            <p:ph idx="1"/>
          </p:nvPr>
        </p:nvSpPr>
        <p:spPr/>
        <p:txBody>
          <a:bodyPr>
            <a:normAutofit lnSpcReduction="10000"/>
          </a:bodyPr>
          <a:lstStyle/>
          <a:p>
            <a:r>
              <a:rPr lang="ru-RU" dirty="0"/>
              <a:t>Термин появился во второй половине </a:t>
            </a:r>
            <a:r>
              <a:rPr lang="en-US" dirty="0"/>
              <a:t>XVII</a:t>
            </a:r>
            <a:r>
              <a:rPr lang="ru-RU" dirty="0"/>
              <a:t> в.</a:t>
            </a:r>
          </a:p>
          <a:p>
            <a:r>
              <a:rPr lang="ru-RU" dirty="0"/>
              <a:t>«Дело» – обозначало не только папку с документами, но и сам решаемый вопрос</a:t>
            </a:r>
          </a:p>
          <a:p>
            <a:r>
              <a:rPr lang="ru-RU" dirty="0"/>
              <a:t>Делопроизводство (производство дела) определяло процесс решения дела.</a:t>
            </a:r>
          </a:p>
          <a:p>
            <a:pPr>
              <a:buNone/>
            </a:pPr>
            <a:endParaRPr lang="ru-RU" dirty="0"/>
          </a:p>
          <a:p>
            <a:pPr>
              <a:buNone/>
            </a:pPr>
            <a:r>
              <a:rPr lang="ru-RU" dirty="0"/>
              <a:t>Главная цель делопроизводства – информационное обеспечение управления.</a:t>
            </a:r>
          </a:p>
          <a:p>
            <a:pPr>
              <a:buNone/>
            </a:pPr>
            <a:r>
              <a:rPr lang="ru-RU" dirty="0"/>
              <a:t>Поэтому синонимом делопроизводства считается словосочетание ДОУ.</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42984"/>
            <a:ext cx="8229600" cy="4983179"/>
          </a:xfrm>
        </p:spPr>
        <p:txBody>
          <a:bodyPr>
            <a:normAutofit fontScale="92500"/>
          </a:bodyPr>
          <a:lstStyle/>
          <a:p>
            <a:pPr algn="ctr"/>
            <a:r>
              <a:rPr lang="ru-RU" dirty="0"/>
              <a:t> </a:t>
            </a:r>
            <a:r>
              <a:rPr lang="ru-RU" b="1" dirty="0"/>
              <a:t>Делопроизводство</a:t>
            </a:r>
            <a:r>
              <a:rPr lang="ru-RU" dirty="0"/>
              <a:t>: Деятельность, обеспечивающая документирование, документооборот, оперативное хранение и использование документов.</a:t>
            </a:r>
          </a:p>
          <a:p>
            <a:pPr algn="ctr"/>
            <a:r>
              <a:rPr lang="ru-RU" b="1" dirty="0"/>
              <a:t>Документационное обеспечение (управления), ДОУ</a:t>
            </a:r>
            <a:r>
              <a:rPr lang="ru-RU" dirty="0"/>
              <a:t>: Деятельность, целенаправленно обеспечивающая функции управления документами.</a:t>
            </a:r>
          </a:p>
          <a:p>
            <a:pPr algn="r"/>
            <a:endParaRPr lang="ru-RU" sz="2400" dirty="0"/>
          </a:p>
          <a:p>
            <a:pPr algn="r"/>
            <a:endParaRPr lang="ru-RU" sz="2400" dirty="0"/>
          </a:p>
          <a:p>
            <a:pPr algn="r"/>
            <a:r>
              <a:rPr lang="ru-RU" sz="2400" dirty="0"/>
              <a:t>(ГОСТ Р 7.0.8-2013 "Система стандартов по информации, библиотечному и издательскому делу. Делопроизводство и архивное дело. Термины и определения»)</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lstStyle/>
          <a:p>
            <a:pPr algn="ctr"/>
            <a:r>
              <a:rPr lang="ru-RU" b="1" dirty="0"/>
              <a:t>Цели делопроизводства</a:t>
            </a:r>
          </a:p>
        </p:txBody>
      </p:sp>
      <p:sp>
        <p:nvSpPr>
          <p:cNvPr id="3" name="Содержимое 2"/>
          <p:cNvSpPr>
            <a:spLocks noGrp="1"/>
          </p:cNvSpPr>
          <p:nvPr>
            <p:ph idx="1"/>
          </p:nvPr>
        </p:nvSpPr>
        <p:spPr>
          <a:xfrm>
            <a:off x="357158" y="2143116"/>
            <a:ext cx="8229600" cy="4389120"/>
          </a:xfrm>
        </p:spPr>
        <p:txBody>
          <a:bodyPr/>
          <a:lstStyle/>
          <a:p>
            <a:pPr marL="514350" indent="-514350">
              <a:buAutoNum type="arabicPeriod"/>
            </a:pPr>
            <a:r>
              <a:rPr lang="ru-RU" dirty="0"/>
              <a:t>Фиксирование информации (создание текстовых документов в сфере управления)</a:t>
            </a:r>
          </a:p>
          <a:p>
            <a:pPr marL="514350" indent="-514350">
              <a:buAutoNum type="arabicPeriod"/>
            </a:pPr>
            <a:r>
              <a:rPr lang="ru-RU" dirty="0"/>
              <a:t>Организация работы с документами (создание условий, обеспечивающих движение, поиск и хранение документов в процессе делопроизводства)</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142984"/>
            <a:ext cx="7498080" cy="1143000"/>
          </a:xfrm>
        </p:spPr>
        <p:txBody>
          <a:bodyPr/>
          <a:lstStyle/>
          <a:p>
            <a:pPr algn="ctr"/>
            <a:r>
              <a:rPr lang="ru-RU" b="1" dirty="0"/>
              <a:t>Документ </a:t>
            </a:r>
            <a:endParaRPr lang="ru-RU" dirty="0"/>
          </a:p>
        </p:txBody>
      </p:sp>
      <p:sp>
        <p:nvSpPr>
          <p:cNvPr id="3" name="Содержимое 2"/>
          <p:cNvSpPr>
            <a:spLocks noGrp="1"/>
          </p:cNvSpPr>
          <p:nvPr>
            <p:ph idx="1"/>
          </p:nvPr>
        </p:nvSpPr>
        <p:spPr>
          <a:xfrm>
            <a:off x="1000100" y="2571744"/>
            <a:ext cx="7498080" cy="3176590"/>
          </a:xfrm>
        </p:spPr>
        <p:txBody>
          <a:bodyPr/>
          <a:lstStyle/>
          <a:p>
            <a:r>
              <a:rPr lang="ru-RU" dirty="0"/>
              <a:t> Зафиксированная на носителе информация с реквизитами, позволяющими ее идентифицировать.</a:t>
            </a:r>
          </a:p>
          <a:p>
            <a:pPr>
              <a:buNone/>
            </a:pPr>
            <a:endParaRPr lang="ru-RU" sz="2800" dirty="0"/>
          </a:p>
          <a:p>
            <a:pPr>
              <a:buNone/>
            </a:pPr>
            <a:endParaRPr lang="ru-RU" sz="2800" dirty="0"/>
          </a:p>
          <a:p>
            <a:pPr algn="r">
              <a:buNone/>
            </a:pPr>
            <a:r>
              <a:rPr lang="ru-RU" sz="2800" dirty="0"/>
              <a:t>(ГОСТ Р 7.0.8-2013)</a:t>
            </a:r>
            <a:endParaRPr lang="ru-RU" dirty="0"/>
          </a:p>
          <a:p>
            <a:endParaRPr lang="ru-RU" dirty="0"/>
          </a:p>
          <a:p>
            <a:pPr>
              <a:buNone/>
            </a:pP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14356"/>
            <a:ext cx="8929718" cy="6143644"/>
          </a:xfrm>
        </p:spPr>
        <p:txBody>
          <a:bodyPr>
            <a:noAutofit/>
          </a:bodyPr>
          <a:lstStyle/>
          <a:p>
            <a:pPr algn="ctr"/>
            <a:r>
              <a:rPr lang="ru-RU" sz="1600" dirty="0"/>
              <a:t>Документы содержат информацию, являющуюся ценным ресурсом и важным элементом деловой деятельности..</a:t>
            </a:r>
          </a:p>
          <a:p>
            <a:r>
              <a:rPr lang="ru-RU" sz="1600" b="1" dirty="0"/>
              <a:t>Функция документа </a:t>
            </a:r>
            <a:r>
              <a:rPr lang="ru-RU" sz="1600" dirty="0"/>
              <a:t>- это его общественная роль, социальное назначение, цель, задача. Документы могут выполнять следующие функции, которые условно можно разделить на три блока:</a:t>
            </a:r>
            <a:endParaRPr lang="en-US" sz="1600" dirty="0"/>
          </a:p>
          <a:p>
            <a:r>
              <a:rPr lang="ru-RU" sz="1600" dirty="0"/>
              <a:t> 1) информационные функции (собственно информационная, социальная, политическая и коммуникативная); </a:t>
            </a:r>
            <a:endParaRPr lang="en-US" sz="1600" dirty="0"/>
          </a:p>
          <a:p>
            <a:r>
              <a:rPr lang="ru-RU" sz="1600" dirty="0"/>
              <a:t>2) функции, обеспечивающие процесс управления (управленческая, правовая, учетная);</a:t>
            </a:r>
            <a:endParaRPr lang="en-US" sz="1600" dirty="0"/>
          </a:p>
          <a:p>
            <a:r>
              <a:rPr lang="ru-RU" sz="1600" dirty="0"/>
              <a:t> 3) функции, носящие культурно-исторический характер (культурная, функция исторического источника). </a:t>
            </a:r>
          </a:p>
          <a:p>
            <a:pPr>
              <a:buFontTx/>
              <a:buChar char="-"/>
            </a:pPr>
            <a:r>
              <a:rPr lang="ru-RU" sz="1600" dirty="0"/>
              <a:t>Главная, наиболее обобщающая функция документа - это хранение и передача (распространение) информации во времени и/или в пространстве. Еще функции: информационная функция, социальная функция (запечатлении, сохранении и передаче именно социальной информации, то есть информации о социальных процессах, происходящих в обществе), коммуникативная функция - способность документа быть информативным средством передачи, обмена, коммуникации, общения, преемственности, кумулятивная функция - способность документа накапливать, концентрировать, собирать и упорядочивать информацию с целью </a:t>
            </a:r>
            <a:r>
              <a:rPr lang="ru-RU" sz="1600" dirty="0" err="1"/>
              <a:t>еe</a:t>
            </a:r>
            <a:r>
              <a:rPr lang="ru-RU" sz="1600" dirty="0"/>
              <a:t> сохранения. </a:t>
            </a:r>
            <a:endParaRPr lang="en-US" sz="1600" dirty="0"/>
          </a:p>
          <a:p>
            <a:pPr>
              <a:buFontTx/>
              <a:buChar char="-"/>
            </a:pPr>
            <a:r>
              <a:rPr lang="ru-RU" sz="1600" dirty="0"/>
              <a:t>Специальные функции присущи не всем, а определенным видам и типам документов. Управленческая или регулятивная функция выполняется документами, которые созданы для целей управления в процессе его реализации. Правовая функция - функция фиксации, закрепления и изменения правовых норм и правовых отношений в обществе. Культурная функция - способность документа закреплять и передавать культурные традиции, системы ценностей, эстетические нормы, выработанные и принятые в обществе. </a:t>
            </a:r>
          </a:p>
          <a:p>
            <a:pPr marL="0" indent="0">
              <a:buNone/>
            </a:pPr>
            <a:endParaRPr lang="ru-RU"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500034" y="428604"/>
          <a:ext cx="8358246" cy="6429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285720" y="0"/>
            <a:ext cx="8686800" cy="428604"/>
          </a:xfrm>
        </p:spPr>
        <p:txBody>
          <a:bodyPr>
            <a:normAutofit/>
          </a:bodyPr>
          <a:lstStyle/>
          <a:p>
            <a:pPr algn="ctr"/>
            <a:r>
              <a:rPr lang="ru-RU" sz="2000" b="1" dirty="0"/>
              <a:t>Классификация документов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Основные понятия ДОУ">
            <a:extLst>
              <a:ext uri="{FF2B5EF4-FFF2-40B4-BE49-F238E27FC236}">
                <a16:creationId xmlns:a16="http://schemas.microsoft.com/office/drawing/2014/main" id="{03EA6973-DB10-41D3-AFD4-14F1B7FE2F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654" y="620688"/>
            <a:ext cx="8452817"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79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581772"/>
          </a:xfrm>
        </p:spPr>
        <p:txBody>
          <a:bodyPr>
            <a:normAutofit/>
          </a:bodyPr>
          <a:lstStyle/>
          <a:p>
            <a:pPr algn="ctr"/>
            <a:r>
              <a:rPr lang="ru-RU" sz="2500" b="1" dirty="0"/>
              <a:t>Нормативная среда</a:t>
            </a:r>
          </a:p>
        </p:txBody>
      </p:sp>
      <p:sp>
        <p:nvSpPr>
          <p:cNvPr id="3" name="Содержимое 2"/>
          <p:cNvSpPr>
            <a:spLocks noGrp="1"/>
          </p:cNvSpPr>
          <p:nvPr>
            <p:ph idx="1"/>
          </p:nvPr>
        </p:nvSpPr>
        <p:spPr>
          <a:xfrm>
            <a:off x="457200" y="1357298"/>
            <a:ext cx="8229600" cy="4967302"/>
          </a:xfrm>
        </p:spPr>
        <p:txBody>
          <a:bodyPr>
            <a:normAutofit fontScale="70000" lnSpcReduction="20000"/>
          </a:bodyPr>
          <a:lstStyle/>
          <a:p>
            <a:r>
              <a:rPr lang="ru-RU" dirty="0"/>
              <a:t>Всем организациям необходимо идентифицировать нормативную среду, регулирующую их деятельность и требования к документированию их деятельности. Политика и процедуры деятельности организаций должны учитывать требования нормативной среды. Нормативные документы, отражающие деятельность организации, должны содержать соответствующие доказательства ее соответствия нормативной среде.</a:t>
            </a:r>
          </a:p>
          <a:p>
            <a:r>
              <a:rPr lang="ru-RU" dirty="0"/>
              <a:t>Нормативная среда включает в себя:</a:t>
            </a:r>
          </a:p>
          <a:p>
            <a:pPr>
              <a:buNone/>
            </a:pPr>
            <a:r>
              <a:rPr lang="ru-RU" dirty="0" err="1"/>
              <a:t>a</a:t>
            </a:r>
            <a:r>
              <a:rPr lang="ru-RU" dirty="0"/>
              <a:t>) законы и нормативные акты, регулирующие сферу деловой деятельности в целом и в специфических отраслях, в том числе законы и нормативные акты, относящиеся непосредственно к документам, архивам, доступу, конфиденциальности, доказательствам, электронной коммерции, защите данных, информации;</a:t>
            </a:r>
          </a:p>
          <a:p>
            <a:pPr>
              <a:buNone/>
            </a:pPr>
            <a:r>
              <a:rPr lang="ru-RU" dirty="0" err="1"/>
              <a:t>b</a:t>
            </a:r>
            <a:r>
              <a:rPr lang="ru-RU" dirty="0"/>
              <a:t>) стандарты, относящиеся к практической деятельности;</a:t>
            </a:r>
          </a:p>
          <a:p>
            <a:pPr>
              <a:buNone/>
            </a:pPr>
            <a:r>
              <a:rPr lang="ru-RU" dirty="0" err="1"/>
              <a:t>c</a:t>
            </a:r>
            <a:r>
              <a:rPr lang="ru-RU" dirty="0"/>
              <a:t>) правила рекомендательного характера, отражающие передовой опыт;</a:t>
            </a:r>
          </a:p>
          <a:p>
            <a:pPr>
              <a:buNone/>
            </a:pPr>
            <a:r>
              <a:rPr lang="ru-RU" dirty="0" err="1"/>
              <a:t>d</a:t>
            </a:r>
            <a:r>
              <a:rPr lang="ru-RU" dirty="0"/>
              <a:t>) добровольно применяемые этические кодексы и нормы;</a:t>
            </a:r>
          </a:p>
          <a:p>
            <a:pPr>
              <a:buNone/>
            </a:pPr>
            <a:r>
              <a:rPr lang="ru-RU" dirty="0" err="1"/>
              <a:t>e</a:t>
            </a:r>
            <a:r>
              <a:rPr lang="ru-RU" dirty="0"/>
              <a:t>) идентифицируемые социальные ожидания (потребности), касающиеся адекватного поведения в специфической отрасли или организации.</a:t>
            </a:r>
          </a:p>
          <a:p>
            <a:pPr>
              <a:buNone/>
            </a:pPr>
            <a:endParaRPr lang="ru-RU" dirty="0"/>
          </a:p>
          <a:p>
            <a:pPr algn="r">
              <a:buNone/>
            </a:pPr>
            <a:r>
              <a:rPr lang="ru-RU" dirty="0"/>
              <a:t>(ГОСТ Р ИСО 15489-1-2007)</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714380"/>
          </a:xfrm>
        </p:spPr>
        <p:txBody>
          <a:bodyPr>
            <a:normAutofit fontScale="90000"/>
          </a:bodyPr>
          <a:lstStyle/>
          <a:p>
            <a:pPr algn="ctr"/>
            <a:r>
              <a:rPr lang="ru-RU" sz="2500" b="1" dirty="0"/>
              <a:t>Законодательные нормы работы с информацией и документами</a:t>
            </a:r>
          </a:p>
        </p:txBody>
      </p:sp>
      <p:sp>
        <p:nvSpPr>
          <p:cNvPr id="3" name="Содержимое 2"/>
          <p:cNvSpPr>
            <a:spLocks noGrp="1"/>
          </p:cNvSpPr>
          <p:nvPr>
            <p:ph idx="1"/>
          </p:nvPr>
        </p:nvSpPr>
        <p:spPr>
          <a:xfrm>
            <a:off x="500034" y="1142984"/>
            <a:ext cx="8229600" cy="4967302"/>
          </a:xfrm>
        </p:spPr>
        <p:txBody>
          <a:bodyPr>
            <a:normAutofit fontScale="25000" lnSpcReduction="20000"/>
          </a:bodyPr>
          <a:lstStyle/>
          <a:p>
            <a:pPr>
              <a:buNone/>
            </a:pPr>
            <a:r>
              <a:rPr lang="ru-RU" sz="7200" dirty="0"/>
              <a:t>ЗАКОНЫ РФ</a:t>
            </a:r>
          </a:p>
          <a:p>
            <a:pPr>
              <a:buNone/>
            </a:pPr>
            <a:endParaRPr lang="ru-RU" dirty="0"/>
          </a:p>
          <a:p>
            <a:pPr>
              <a:lnSpc>
                <a:spcPct val="120000"/>
              </a:lnSpc>
            </a:pPr>
            <a:r>
              <a:rPr lang="ru-RU" sz="7200" dirty="0"/>
              <a:t>Конституция РФ  - регулирует порядок внесения, рассмотрения, принятия, подписания и обнародования законов. Перечислены виды законодательных актов, создаваемых на разных уровнях управления</a:t>
            </a:r>
          </a:p>
          <a:p>
            <a:pPr>
              <a:lnSpc>
                <a:spcPct val="120000"/>
              </a:lnSpc>
            </a:pPr>
            <a:r>
              <a:rPr lang="ru-RU" sz="7200" dirty="0"/>
              <a:t>Гражданский кодекс  РФ – регулирует правовое положение юридических и физических лиц в процессе предпринимательской деятельности, взаимоотношения юридических и физических лиц, основания прав собственности, договорные и иные обязательства, а также документирование различных отношений, возникающих между ее участниками.</a:t>
            </a:r>
          </a:p>
          <a:p>
            <a:pPr>
              <a:lnSpc>
                <a:spcPct val="120000"/>
              </a:lnSpc>
            </a:pPr>
            <a:r>
              <a:rPr lang="ru-RU" sz="7200" dirty="0"/>
              <a:t>Кодекс РФ об административных правонарушениях – предусматривает различные виды юридической ответственности за нарушение установленных правил делопроизводства</a:t>
            </a:r>
          </a:p>
          <a:p>
            <a:pPr>
              <a:lnSpc>
                <a:spcPct val="120000"/>
              </a:lnSpc>
            </a:pPr>
            <a:r>
              <a:rPr lang="ru-RU" sz="7200" dirty="0"/>
              <a:t>Налоговой кодекс РФ – закреплены нормы </a:t>
            </a:r>
          </a:p>
          <a:p>
            <a:pPr>
              <a:lnSpc>
                <a:spcPct val="120000"/>
              </a:lnSpc>
            </a:pPr>
            <a:r>
              <a:rPr lang="ru-RU" sz="7200" dirty="0"/>
              <a:t>Трудовой кодекс РФ – закреплены нормы оформления трудовых отношений</a:t>
            </a:r>
          </a:p>
          <a:p>
            <a:pPr>
              <a:lnSpc>
                <a:spcPct val="120000"/>
              </a:lnSpc>
            </a:pPr>
            <a:r>
              <a:rPr lang="ru-RU" sz="7200" dirty="0"/>
              <a:t>Уголовный кодекс РФ - предусматривает различные виды юридической ответственности за нарушение установленных правил делопроизводства</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714380"/>
          </a:xfrm>
        </p:spPr>
        <p:txBody>
          <a:bodyPr>
            <a:normAutofit fontScale="90000"/>
          </a:bodyPr>
          <a:lstStyle/>
          <a:p>
            <a:pPr algn="ctr"/>
            <a:r>
              <a:rPr lang="ru-RU" sz="2500" b="1" dirty="0"/>
              <a:t>Законодательные нормы работы с информацией и документами</a:t>
            </a:r>
          </a:p>
        </p:txBody>
      </p:sp>
      <p:sp>
        <p:nvSpPr>
          <p:cNvPr id="3" name="Содержимое 2"/>
          <p:cNvSpPr>
            <a:spLocks noGrp="1"/>
          </p:cNvSpPr>
          <p:nvPr>
            <p:ph idx="1"/>
          </p:nvPr>
        </p:nvSpPr>
        <p:spPr>
          <a:xfrm>
            <a:off x="357158" y="1357298"/>
            <a:ext cx="8229600" cy="4967302"/>
          </a:xfrm>
        </p:spPr>
        <p:txBody>
          <a:bodyPr>
            <a:normAutofit fontScale="25000" lnSpcReduction="20000"/>
          </a:bodyPr>
          <a:lstStyle/>
          <a:p>
            <a:pPr>
              <a:lnSpc>
                <a:spcPct val="120000"/>
              </a:lnSpc>
            </a:pPr>
            <a:r>
              <a:rPr lang="ru-RU" sz="7200" dirty="0"/>
              <a:t>ФЗ от 15.11.1997 г. № 143-ФЗ «Об актах гражданского состояния»</a:t>
            </a:r>
          </a:p>
          <a:p>
            <a:pPr>
              <a:lnSpc>
                <a:spcPct val="120000"/>
              </a:lnSpc>
            </a:pPr>
            <a:r>
              <a:rPr lang="ru-RU" sz="7200" dirty="0"/>
              <a:t>ФЗ от 18.12.1997 г. № 152-ФЗ «О наименованиях географических объектов»- установлено употребление наименований географических объектов в документах</a:t>
            </a:r>
          </a:p>
          <a:p>
            <a:pPr>
              <a:lnSpc>
                <a:spcPct val="120000"/>
              </a:lnSpc>
            </a:pPr>
            <a:r>
              <a:rPr lang="ru-RU" sz="7200" dirty="0"/>
              <a:t>ФЗ от 10.01.2002 г. № 1-ФЗ «Об электронной цифровой подписи»</a:t>
            </a:r>
          </a:p>
          <a:p>
            <a:pPr>
              <a:lnSpc>
                <a:spcPct val="120000"/>
              </a:lnSpc>
            </a:pPr>
            <a:r>
              <a:rPr lang="ru-RU" sz="7200" dirty="0"/>
              <a:t>ФЗ от 27.12.2002 г. № 184-ФЗ «О техническом регулировании» - содержит определения понятий «стандарт», установлены категории документов в области стандартизации</a:t>
            </a:r>
          </a:p>
          <a:p>
            <a:pPr>
              <a:lnSpc>
                <a:spcPct val="120000"/>
              </a:lnSpc>
            </a:pPr>
            <a:r>
              <a:rPr lang="ru-RU" sz="7200" dirty="0"/>
              <a:t>ФЗ  от 29.07.2004г. № 98-ФЗ «О коммерческой тайне»</a:t>
            </a:r>
          </a:p>
          <a:p>
            <a:pPr>
              <a:lnSpc>
                <a:spcPct val="120000"/>
              </a:lnSpc>
            </a:pPr>
            <a:r>
              <a:rPr lang="ru-RU" sz="7200" dirty="0"/>
              <a:t>ФЗ от 22.10.2004 г. № 125-ФЗ «Об архивном деле в РФ»</a:t>
            </a:r>
          </a:p>
          <a:p>
            <a:pPr>
              <a:lnSpc>
                <a:spcPct val="120000"/>
              </a:lnSpc>
            </a:pPr>
            <a:r>
              <a:rPr lang="ru-RU" sz="7200" dirty="0"/>
              <a:t>ФЗ от 01.06.2005 № 53-ФЗ «О государственном языке РФ»</a:t>
            </a:r>
          </a:p>
          <a:p>
            <a:pPr>
              <a:lnSpc>
                <a:spcPct val="120000"/>
              </a:lnSpc>
            </a:pPr>
            <a:r>
              <a:rPr lang="ru-RU" sz="7200" dirty="0"/>
              <a:t>ФЗ от 27.07.2006 г. № 149-ФЗ « Об информации, информационных технологиях и о защите информации» -</a:t>
            </a:r>
          </a:p>
          <a:p>
            <a:pPr>
              <a:lnSpc>
                <a:spcPct val="120000"/>
              </a:lnSpc>
            </a:pPr>
            <a:r>
              <a:rPr lang="ru-RU" sz="7200" dirty="0"/>
              <a:t>ФЗ от 02.05.2006 г.   № 59-ФЗ «О порядке рассмотрения обращений граждан РФ»</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normAutofit/>
          </a:bodyPr>
          <a:lstStyle/>
          <a:p>
            <a:pPr algn="ctr"/>
            <a:r>
              <a:rPr lang="ru-RU" sz="2500" b="1" dirty="0"/>
              <a:t>Законодательные нормы работы с информацией и документами</a:t>
            </a:r>
          </a:p>
        </p:txBody>
      </p:sp>
      <p:sp>
        <p:nvSpPr>
          <p:cNvPr id="3" name="Содержимое 2"/>
          <p:cNvSpPr>
            <a:spLocks noGrp="1"/>
          </p:cNvSpPr>
          <p:nvPr>
            <p:ph idx="1"/>
          </p:nvPr>
        </p:nvSpPr>
        <p:spPr/>
        <p:txBody>
          <a:bodyPr/>
          <a:lstStyle/>
          <a:p>
            <a:pPr>
              <a:buNone/>
            </a:pPr>
            <a:r>
              <a:rPr lang="ru-RU" dirty="0"/>
              <a:t>Указы Президента РФ</a:t>
            </a:r>
          </a:p>
          <a:p>
            <a:pPr>
              <a:buNone/>
            </a:pPr>
            <a:endParaRPr lang="ru-RU" dirty="0"/>
          </a:p>
          <a:p>
            <a:r>
              <a:rPr lang="ru-RU" dirty="0"/>
              <a:t>От 30.11.1995 г. № 1203 «Об утверждении перечня сведений, отнесенных к государственной тайне»</a:t>
            </a:r>
          </a:p>
          <a:p>
            <a:r>
              <a:rPr lang="ru-RU" dirty="0"/>
              <a:t>От 06.03.1997 г. № 188 « Об утверждении перечня сведений конфиденциального характера»</a:t>
            </a:r>
          </a:p>
          <a:p>
            <a:r>
              <a:rPr lang="ru-RU" dirty="0"/>
              <a:t>От 15.03.2000 г. № 511 «О классификаторе правовых актов»</a:t>
            </a:r>
          </a:p>
          <a:p>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500" b="1" dirty="0"/>
              <a:t>Законодательные нормы работы с информацией и документами</a:t>
            </a:r>
          </a:p>
        </p:txBody>
      </p:sp>
      <p:sp>
        <p:nvSpPr>
          <p:cNvPr id="3" name="Содержимое 2"/>
          <p:cNvSpPr>
            <a:spLocks noGrp="1"/>
          </p:cNvSpPr>
          <p:nvPr>
            <p:ph idx="1"/>
          </p:nvPr>
        </p:nvSpPr>
        <p:spPr/>
        <p:txBody>
          <a:bodyPr>
            <a:normAutofit fontScale="92500" lnSpcReduction="20000"/>
          </a:bodyPr>
          <a:lstStyle/>
          <a:p>
            <a:pPr>
              <a:buNone/>
            </a:pPr>
            <a:r>
              <a:rPr lang="ru-RU" dirty="0"/>
              <a:t>Постановления Правительства РФ</a:t>
            </a:r>
          </a:p>
          <a:p>
            <a:pPr>
              <a:buNone/>
            </a:pPr>
            <a:endParaRPr lang="ru-RU" dirty="0"/>
          </a:p>
          <a:p>
            <a:r>
              <a:rPr lang="ru-RU" dirty="0"/>
              <a:t>От  05.12.1991 г. № 35 «О перечне сведений, которые не могут составлять коммерческую тайну»</a:t>
            </a:r>
          </a:p>
          <a:p>
            <a:r>
              <a:rPr lang="ru-RU" dirty="0"/>
              <a:t>От 27.12.1995 г. № 1268г. «Об упорядочении изготовления, использования, хранения и уничтожения печатей и бланков с воспроизведением Государственного герба РФ»</a:t>
            </a:r>
          </a:p>
          <a:p>
            <a:r>
              <a:rPr lang="ru-RU" dirty="0"/>
              <a:t>От 07.12.1996 г. № 1463 «Об использовании в названиях организаций наименований «Россия», «Российская Федерация»</a:t>
            </a:r>
          </a:p>
          <a:p>
            <a:r>
              <a:rPr lang="ru-RU" dirty="0"/>
              <a:t>От 08.07.1997 г. № 835 «О первичных учетных документах»</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1143000"/>
          </a:xfrm>
        </p:spPr>
        <p:txBody>
          <a:bodyPr>
            <a:normAutofit/>
          </a:bodyPr>
          <a:lstStyle/>
          <a:p>
            <a:pPr algn="ctr"/>
            <a:r>
              <a:rPr lang="ru-RU" sz="2500" b="1" dirty="0"/>
              <a:t>Законодательные нормы работы с информацией и документами</a:t>
            </a:r>
            <a:endParaRPr lang="ru-RU" sz="2500" dirty="0"/>
          </a:p>
        </p:txBody>
      </p:sp>
      <p:sp>
        <p:nvSpPr>
          <p:cNvPr id="3" name="Содержимое 2"/>
          <p:cNvSpPr>
            <a:spLocks noGrp="1"/>
          </p:cNvSpPr>
          <p:nvPr>
            <p:ph idx="1"/>
          </p:nvPr>
        </p:nvSpPr>
        <p:spPr>
          <a:xfrm>
            <a:off x="457200" y="1935480"/>
            <a:ext cx="8229600" cy="4565354"/>
          </a:xfrm>
        </p:spPr>
        <p:txBody>
          <a:bodyPr>
            <a:normAutofit fontScale="77500" lnSpcReduction="20000"/>
          </a:bodyPr>
          <a:lstStyle/>
          <a:p>
            <a:pPr>
              <a:buNone/>
            </a:pPr>
            <a:r>
              <a:rPr lang="ru-RU" dirty="0"/>
              <a:t>Ведомственные нормативные акты</a:t>
            </a:r>
          </a:p>
          <a:p>
            <a:pPr>
              <a:buNone/>
            </a:pPr>
            <a:endParaRPr lang="ru-RU" dirty="0"/>
          </a:p>
          <a:p>
            <a:r>
              <a:rPr lang="ru-RU" dirty="0"/>
              <a:t>Приказ Минкультуры РФ от 0.12.2019 г. № 236 «Перечень типовых управленческих архивных документов, образующихся  в процессе деятельности государственных органов, органов местного самоуправления и организаций, с указанием сроков хранения»</a:t>
            </a:r>
          </a:p>
          <a:p>
            <a:r>
              <a:rPr lang="ru-RU" dirty="0"/>
              <a:t>Приказ Федерального архивного агентства  от 11.04.2018 г. № 44 «Об утверждении примерной инструкции по делопроизводству в государственных организациях»</a:t>
            </a:r>
          </a:p>
          <a:p>
            <a:r>
              <a:rPr lang="ru-RU" dirty="0"/>
              <a:t>Приказ Федерального архивного агентства  от 11.04.2018 г. № 43 «Об утверждении примерного положения экспертной комиссии организации»</a:t>
            </a:r>
          </a:p>
          <a:p>
            <a:r>
              <a:rPr lang="ru-RU" dirty="0"/>
              <a:t>Приказ Федерального архивного агентства  от 11.04.2018 г. № 42 « Об утверждении примерного положения об архиве организации»</a:t>
            </a:r>
            <a:endParaRPr lang="ru-RU" sz="2800" dirty="0"/>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txBody>
          <a:bodyPr>
            <a:normAutofit/>
          </a:bodyPr>
          <a:lstStyle/>
          <a:p>
            <a:pPr algn="ctr"/>
            <a:r>
              <a:rPr lang="ru-RU" sz="2500" b="1" dirty="0"/>
              <a:t>Законодательные нормы работы с информацией и документами</a:t>
            </a:r>
            <a:endParaRPr lang="ru-RU" sz="2500" dirty="0"/>
          </a:p>
        </p:txBody>
      </p:sp>
      <p:sp>
        <p:nvSpPr>
          <p:cNvPr id="3" name="Содержимое 2"/>
          <p:cNvSpPr>
            <a:spLocks noGrp="1"/>
          </p:cNvSpPr>
          <p:nvPr>
            <p:ph idx="1"/>
          </p:nvPr>
        </p:nvSpPr>
        <p:spPr/>
        <p:txBody>
          <a:bodyPr>
            <a:normAutofit fontScale="77500" lnSpcReduction="20000"/>
          </a:bodyPr>
          <a:lstStyle/>
          <a:p>
            <a:pPr>
              <a:buNone/>
            </a:pPr>
            <a:r>
              <a:rPr lang="ru-RU" dirty="0"/>
              <a:t>Общероссийские классификаторы </a:t>
            </a:r>
          </a:p>
          <a:p>
            <a:r>
              <a:rPr lang="ru-RU" dirty="0"/>
              <a:t>Общероссийский классификатор стандартов (ОКС)</a:t>
            </a:r>
          </a:p>
          <a:p>
            <a:r>
              <a:rPr lang="ru-RU" dirty="0"/>
              <a:t>Общероссийский классификатор продукции (ОКП)</a:t>
            </a:r>
          </a:p>
          <a:p>
            <a:r>
              <a:rPr lang="ru-RU" dirty="0"/>
              <a:t>Общероссийский классификатор единиц измерения (ОКЕИ)</a:t>
            </a:r>
          </a:p>
          <a:p>
            <a:r>
              <a:rPr lang="ru-RU" dirty="0"/>
              <a:t>Общероссийский классификатор предприятий и организаций (ОКПО)</a:t>
            </a:r>
          </a:p>
          <a:p>
            <a:r>
              <a:rPr lang="ru-RU" dirty="0"/>
              <a:t>Общероссийский классификатор специальностей по образованию (ОКСО)</a:t>
            </a:r>
          </a:p>
          <a:p>
            <a:r>
              <a:rPr lang="ru-RU" dirty="0"/>
              <a:t>Общероссийский классификатор профессий рабочих, должностей служащих и тарифных разрядов (ОКПДТР)</a:t>
            </a:r>
          </a:p>
          <a:p>
            <a:r>
              <a:rPr lang="ru-RU" dirty="0"/>
              <a:t>Общероссийский классификатор объектов административно-территориального деления (ОКАТО)</a:t>
            </a:r>
          </a:p>
          <a:p>
            <a:r>
              <a:rPr lang="ru-RU" dirty="0"/>
              <a:t>Общероссийский классификатор управленческой документации (ОКУД)</a:t>
            </a:r>
          </a:p>
          <a:p>
            <a:endParaRPr lang="ru-RU" dirty="0"/>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642942"/>
          </a:xfrm>
        </p:spPr>
        <p:txBody>
          <a:bodyPr>
            <a:normAutofit fontScale="90000"/>
          </a:bodyPr>
          <a:lstStyle/>
          <a:p>
            <a:pPr algn="ctr"/>
            <a:r>
              <a:rPr lang="ru-RU" sz="2500" b="1" dirty="0">
                <a:ln w="11430"/>
                <a:solidFill>
                  <a:srgbClr val="0070C0"/>
                </a:solidFill>
                <a:effectLst>
                  <a:outerShdw blurRad="50800" dist="39000" dir="5460000" algn="tl">
                    <a:srgbClr val="000000">
                      <a:alpha val="38000"/>
                    </a:srgbClr>
                  </a:outerShdw>
                </a:effectLst>
              </a:rPr>
              <a:t>Унификация документации</a:t>
            </a:r>
            <a:br>
              <a:rPr lang="ru-RU" sz="2000" b="1" dirty="0">
                <a:ln w="11430"/>
                <a:solidFill>
                  <a:srgbClr val="0070C0"/>
                </a:solidFill>
                <a:effectLst>
                  <a:outerShdw blurRad="50800" dist="39000" dir="5460000" algn="tl">
                    <a:srgbClr val="000000">
                      <a:alpha val="38000"/>
                    </a:srgbClr>
                  </a:outerShdw>
                </a:effectLst>
              </a:rPr>
            </a:br>
            <a:endParaRPr lang="ru-RU" sz="2000" dirty="0">
              <a:solidFill>
                <a:schemeClr val="tx1"/>
              </a:solidFill>
            </a:endParaRPr>
          </a:p>
        </p:txBody>
      </p:sp>
      <p:sp>
        <p:nvSpPr>
          <p:cNvPr id="3" name="Содержимое 2"/>
          <p:cNvSpPr>
            <a:spLocks noGrp="1"/>
          </p:cNvSpPr>
          <p:nvPr>
            <p:ph idx="1"/>
          </p:nvPr>
        </p:nvSpPr>
        <p:spPr>
          <a:xfrm>
            <a:off x="457200" y="1214422"/>
            <a:ext cx="8229600" cy="5286412"/>
          </a:xfrm>
        </p:spPr>
        <p:txBody>
          <a:bodyPr>
            <a:normAutofit fontScale="70000" lnSpcReduction="20000"/>
          </a:bodyPr>
          <a:lstStyle/>
          <a:p>
            <a:pPr algn="ctr">
              <a:buNone/>
            </a:pPr>
            <a:r>
              <a:rPr lang="ru-RU" sz="2800" dirty="0"/>
              <a:t>С началом широкомасштабного использования информационных технологий, встал вопрос о необходимости унификации документированной информации.</a:t>
            </a:r>
          </a:p>
          <a:p>
            <a:pPr algn="ctr">
              <a:buNone/>
            </a:pPr>
            <a:r>
              <a:rPr lang="ru-RU" sz="2800" b="1" dirty="0">
                <a:latin typeface="Times New Roman" pitchFamily="18" charset="0"/>
                <a:cs typeface="Times New Roman" pitchFamily="18" charset="0"/>
              </a:rPr>
              <a:t>Унификация</a:t>
            </a:r>
            <a:r>
              <a:rPr lang="ru-RU" sz="2800" dirty="0">
                <a:latin typeface="Times New Roman" pitchFamily="18" charset="0"/>
                <a:cs typeface="Times New Roman" pitchFamily="18" charset="0"/>
              </a:rPr>
              <a:t>  документов   заключается   в   установлении   единообразия состава и форм управленческих документов, фиксирующих   осуществление однотипных управленческих функций и задач. </a:t>
            </a:r>
          </a:p>
          <a:p>
            <a:r>
              <a:rPr lang="ru-RU" b="1" dirty="0"/>
              <a:t>Цель унификации </a:t>
            </a:r>
            <a:r>
              <a:rPr lang="ru-RU" dirty="0"/>
              <a:t>– сокращение количества применяемых в управленческой деятельности документов, типизации их форм, установления единообразных требований к оформлению документов, создаваемых при решении однотипных управленческих задач, снижения трудовых, временных и материальных затрат на подготовку и обработку документов, достижения информационной совместимости баз данных, создаваемых в различных отраслях деятельности.</a:t>
            </a:r>
          </a:p>
          <a:p>
            <a:pPr>
              <a:buNone/>
            </a:pPr>
            <a:endParaRPr lang="ru-RU" dirty="0"/>
          </a:p>
          <a:p>
            <a:r>
              <a:rPr lang="ru-RU" b="1" dirty="0"/>
              <a:t>Унифицированные системы документации  (УСД)</a:t>
            </a:r>
            <a:r>
              <a:rPr lang="ru-RU" dirty="0"/>
              <a:t>- </a:t>
            </a:r>
            <a:r>
              <a:rPr lang="ru-RU" sz="2800" dirty="0">
                <a:latin typeface="Times New Roman" pitchFamily="18" charset="0"/>
                <a:cs typeface="Times New Roman" pitchFamily="18" charset="0"/>
              </a:rPr>
              <a:t>совокупность взаимоувязанных унифицированных форм документов, обеспечивающих документированное представление данных в определенных видах хозяйственной деятельности</a:t>
            </a:r>
          </a:p>
          <a:p>
            <a:pPr>
              <a:buNone/>
            </a:pPr>
            <a:endParaRPr lang="ru-RU" sz="2800"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500066"/>
          </a:xfrm>
        </p:spPr>
        <p:txBody>
          <a:bodyPr>
            <a:normAutofit/>
          </a:bodyPr>
          <a:lstStyle/>
          <a:p>
            <a:pPr algn="ctr"/>
            <a:r>
              <a:rPr lang="ru-RU" sz="2800" b="1" dirty="0">
                <a:ln w="11430"/>
                <a:solidFill>
                  <a:srgbClr val="0070C0"/>
                </a:solidFill>
                <a:effectLst>
                  <a:outerShdw blurRad="50800" dist="39000" dir="5460000" algn="tl">
                    <a:srgbClr val="000000">
                      <a:alpha val="38000"/>
                    </a:srgbClr>
                  </a:outerShdw>
                </a:effectLst>
              </a:rPr>
              <a:t>Унификация документации</a:t>
            </a:r>
            <a:endParaRPr lang="ru-RU" sz="2800" dirty="0"/>
          </a:p>
        </p:txBody>
      </p:sp>
      <p:sp>
        <p:nvSpPr>
          <p:cNvPr id="3" name="Содержимое 2"/>
          <p:cNvSpPr>
            <a:spLocks noGrp="1"/>
          </p:cNvSpPr>
          <p:nvPr>
            <p:ph idx="1"/>
          </p:nvPr>
        </p:nvSpPr>
        <p:spPr>
          <a:xfrm>
            <a:off x="457200" y="1500174"/>
            <a:ext cx="8229600" cy="5143536"/>
          </a:xfrm>
        </p:spPr>
        <p:txBody>
          <a:bodyPr>
            <a:normAutofit fontScale="85000" lnSpcReduction="20000"/>
          </a:bodyPr>
          <a:lstStyle/>
          <a:p>
            <a:pPr>
              <a:buNone/>
            </a:pPr>
            <a:r>
              <a:rPr lang="ru-RU" dirty="0"/>
              <a:t>В настоящее время в РФ действует 8 УСД:</a:t>
            </a:r>
          </a:p>
          <a:p>
            <a:pPr>
              <a:buNone/>
            </a:pPr>
            <a:endParaRPr lang="ru-RU" dirty="0"/>
          </a:p>
          <a:p>
            <a:pPr algn="just">
              <a:buNone/>
            </a:pPr>
            <a:r>
              <a:rPr lang="ru-RU" dirty="0"/>
              <a:t>1) унифицированная система организационно-распорядительной документации (УСОРД);</a:t>
            </a:r>
          </a:p>
          <a:p>
            <a:pPr algn="just">
              <a:buNone/>
            </a:pPr>
            <a:r>
              <a:rPr lang="ru-RU" dirty="0"/>
              <a:t>2) унифицированная система банковской документации;</a:t>
            </a:r>
          </a:p>
          <a:p>
            <a:pPr algn="just">
              <a:buNone/>
            </a:pPr>
            <a:r>
              <a:rPr lang="ru-RU" dirty="0"/>
              <a:t>3) унифицированная система учетной и отчетной документации;</a:t>
            </a:r>
          </a:p>
          <a:p>
            <a:pPr algn="just">
              <a:buNone/>
            </a:pPr>
            <a:r>
              <a:rPr lang="ru-RU" dirty="0"/>
              <a:t>4) унифицированная система отчетно-статистической документации;</a:t>
            </a:r>
          </a:p>
          <a:p>
            <a:pPr algn="just">
              <a:buNone/>
            </a:pPr>
            <a:r>
              <a:rPr lang="ru-RU" dirty="0"/>
              <a:t>5) унифицированная система документации по труду;</a:t>
            </a:r>
          </a:p>
          <a:p>
            <a:pPr algn="just">
              <a:buNone/>
            </a:pPr>
            <a:r>
              <a:rPr lang="ru-RU" dirty="0"/>
              <a:t>6) унифицированная система документации пенсионного фонда РФ;</a:t>
            </a:r>
          </a:p>
          <a:p>
            <a:pPr algn="just">
              <a:buNone/>
            </a:pPr>
            <a:r>
              <a:rPr lang="ru-RU" dirty="0"/>
              <a:t>7) унифицированная система внешнеторговой документации;</a:t>
            </a:r>
          </a:p>
          <a:p>
            <a:pPr algn="just">
              <a:buNone/>
            </a:pPr>
            <a:r>
              <a:rPr lang="ru-RU" dirty="0"/>
              <a:t>8) унифицированная система финансовой, учетной и отчетной бухгалтерской документации бюджетных учреждений и организаций;.</a:t>
            </a:r>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484784"/>
            <a:ext cx="8229600" cy="4389120"/>
          </a:xfrm>
        </p:spPr>
        <p:txBody>
          <a:bodyPr/>
          <a:lstStyle/>
          <a:p>
            <a:pPr algn="ctr"/>
            <a:r>
              <a:rPr lang="ru-RU" dirty="0"/>
              <a:t>Результаты проведенной унификации документов доводятся до уровня обязательной правовой формы-стандарта.</a:t>
            </a:r>
          </a:p>
          <a:p>
            <a:pPr algn="ctr"/>
            <a:endParaRPr lang="ru-RU" dirty="0"/>
          </a:p>
          <a:p>
            <a:pPr algn="ctr"/>
            <a:r>
              <a:rPr lang="ru-RU" dirty="0"/>
              <a:t>Стандартизация – деятельность по установлению правил и характеристик  в целях их добровольного многократного использования, направленная на достижение упорядоченности в сферах обращения продукции и повышения конкурентоспособности продукции, работ или услуг. </a:t>
            </a:r>
          </a:p>
        </p:txBody>
      </p:sp>
    </p:spTree>
    <p:extLst>
      <p:ext uri="{BB962C8B-B14F-4D97-AF65-F5344CB8AC3E}">
        <p14:creationId xmlns:p14="http://schemas.microsoft.com/office/powerpoint/2010/main" val="287551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4A071C9-17B2-4062-9CFA-84106F65A223}"/>
              </a:ext>
            </a:extLst>
          </p:cNvPr>
          <p:cNvSpPr>
            <a:spLocks noGrp="1" noRot="1" noChangeArrowheads="1"/>
          </p:cNvSpPr>
          <p:nvPr>
            <p:ph type="title"/>
          </p:nvPr>
        </p:nvSpPr>
        <p:spPr>
          <a:xfrm>
            <a:off x="1331913" y="142875"/>
            <a:ext cx="7356475" cy="1143000"/>
          </a:xfrm>
        </p:spPr>
        <p:txBody>
          <a:bodyPr/>
          <a:lstStyle/>
          <a:p>
            <a:pPr eaLnBrk="1" hangingPunct="1">
              <a:defRPr/>
            </a:pPr>
            <a:r>
              <a:rPr lang="ru-RU" altLang="ru-RU" dirty="0"/>
              <a:t>История документа</a:t>
            </a:r>
          </a:p>
        </p:txBody>
      </p:sp>
      <p:sp>
        <p:nvSpPr>
          <p:cNvPr id="60420" name="Rectangle 4">
            <a:extLst>
              <a:ext uri="{FF2B5EF4-FFF2-40B4-BE49-F238E27FC236}">
                <a16:creationId xmlns:a16="http://schemas.microsoft.com/office/drawing/2014/main" id="{0986557C-6334-4743-B81F-98874258267E}"/>
              </a:ext>
            </a:extLst>
          </p:cNvPr>
          <p:cNvSpPr>
            <a:spLocks noGrp="1" noChangeArrowheads="1"/>
          </p:cNvSpPr>
          <p:nvPr>
            <p:ph type="body" sz="half" idx="1"/>
          </p:nvPr>
        </p:nvSpPr>
        <p:spPr>
          <a:xfrm>
            <a:off x="458788" y="1600200"/>
            <a:ext cx="4037012" cy="4525963"/>
          </a:xfrm>
        </p:spPr>
        <p:txBody>
          <a:bodyPr/>
          <a:lstStyle/>
          <a:p>
            <a:pPr eaLnBrk="1" hangingPunct="1">
              <a:defRPr/>
            </a:pPr>
            <a:r>
              <a:rPr lang="ru-RU" altLang="ru-RU" sz="2000" b="1" dirty="0"/>
              <a:t>Документ</a:t>
            </a:r>
            <a:r>
              <a:rPr lang="ru-RU" altLang="ru-RU" sz="2000" dirty="0"/>
              <a:t> – латинское слово. Означает «поучительный пример», «свидетельство».</a:t>
            </a:r>
          </a:p>
          <a:p>
            <a:pPr eaLnBrk="1" hangingPunct="1">
              <a:spcBef>
                <a:spcPct val="50000"/>
              </a:spcBef>
              <a:defRPr/>
            </a:pPr>
            <a:r>
              <a:rPr lang="ru-RU" altLang="ru-RU" sz="2000" dirty="0"/>
              <a:t>Документы сопровождают человека уже несколько веков. История создания тесно связана с эволюцией рисунка и письменности.</a:t>
            </a:r>
          </a:p>
          <a:p>
            <a:pPr eaLnBrk="1" hangingPunct="1">
              <a:defRPr/>
            </a:pPr>
            <a:endParaRPr lang="ru-RU" altLang="ru-RU" sz="1600" dirty="0"/>
          </a:p>
          <a:p>
            <a:pPr eaLnBrk="1" hangingPunct="1">
              <a:defRPr/>
            </a:pPr>
            <a:endParaRPr lang="ru-RU" altLang="ru-RU" sz="1400" dirty="0"/>
          </a:p>
          <a:p>
            <a:pPr eaLnBrk="1" hangingPunct="1">
              <a:defRPr/>
            </a:pPr>
            <a:endParaRPr lang="ru-RU" altLang="ru-RU" sz="1400" dirty="0"/>
          </a:p>
        </p:txBody>
      </p:sp>
      <p:sp>
        <p:nvSpPr>
          <p:cNvPr id="60421" name="Rectangle 5">
            <a:extLst>
              <a:ext uri="{FF2B5EF4-FFF2-40B4-BE49-F238E27FC236}">
                <a16:creationId xmlns:a16="http://schemas.microsoft.com/office/drawing/2014/main" id="{2A1F2033-2AFE-437B-B291-DD2A6A94E56D}"/>
              </a:ext>
            </a:extLst>
          </p:cNvPr>
          <p:cNvSpPr>
            <a:spLocks noGrp="1" noChangeArrowheads="1"/>
          </p:cNvSpPr>
          <p:nvPr>
            <p:ph type="body" sz="half" idx="2"/>
          </p:nvPr>
        </p:nvSpPr>
        <p:spPr>
          <a:xfrm>
            <a:off x="4648200" y="1600200"/>
            <a:ext cx="4040188" cy="4525963"/>
          </a:xfrm>
        </p:spPr>
        <p:txBody>
          <a:bodyPr/>
          <a:lstStyle/>
          <a:p>
            <a:pPr eaLnBrk="1" hangingPunct="1">
              <a:defRPr/>
            </a:pPr>
            <a:r>
              <a:rPr lang="ru-RU" altLang="ru-RU" sz="1800" dirty="0"/>
              <a:t>С древнейших времён до нас дошли различные виды документов, с помощью которых мы узнаём историю эпох, стран, особенности быта и различных отношений, складывающихся в те далёкие времена.</a:t>
            </a:r>
          </a:p>
          <a:p>
            <a:pPr eaLnBrk="1" hangingPunct="1">
              <a:buFont typeface="Wingdings" panose="05000000000000000000" pitchFamily="2" charset="2"/>
              <a:buNone/>
              <a:defRPr/>
            </a:pPr>
            <a:endParaRPr lang="ru-RU" altLang="ru-RU" sz="1600" dirty="0"/>
          </a:p>
        </p:txBody>
      </p:sp>
      <p:pic>
        <p:nvPicPr>
          <p:cNvPr id="5125" name="Picture 6">
            <a:extLst>
              <a:ext uri="{FF2B5EF4-FFF2-40B4-BE49-F238E27FC236}">
                <a16:creationId xmlns:a16="http://schemas.microsoft.com/office/drawing/2014/main" id="{DE6D62E2-A44D-44DF-9DEA-122C044C1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243388"/>
            <a:ext cx="2420937"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8">
            <a:extLst>
              <a:ext uri="{FF2B5EF4-FFF2-40B4-BE49-F238E27FC236}">
                <a16:creationId xmlns:a16="http://schemas.microsoft.com/office/drawing/2014/main" id="{529D8C33-7241-461B-8F7D-B0A4C39BB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256088"/>
            <a:ext cx="2911475" cy="218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ppt_x</p:attrName>
                                        </p:attrNameLst>
                                      </p:cBhvr>
                                      <p:tavLst>
                                        <p:tav tm="0">
                                          <p:val>
                                            <p:strVal val="#ppt_x-.2"/>
                                          </p:val>
                                        </p:tav>
                                        <p:tav tm="100000">
                                          <p:val>
                                            <p:strVal val="#ppt_x"/>
                                          </p:val>
                                        </p:tav>
                                      </p:tavLst>
                                    </p:anim>
                                    <p:anim calcmode="lin" valueType="num">
                                      <p:cBhvr>
                                        <p:cTn id="8" dur="1000" fill="hold"/>
                                        <p:tgtEl>
                                          <p:spTgt spid="604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0420">
                                            <p:txEl>
                                              <p:pRg st="0" end="0"/>
                                            </p:txEl>
                                          </p:spTgt>
                                        </p:tgtEl>
                                        <p:attrNameLst>
                                          <p:attrName>style.visibility</p:attrName>
                                        </p:attrNameLst>
                                      </p:cBhvr>
                                      <p:to>
                                        <p:strVal val="visible"/>
                                      </p:to>
                                    </p:set>
                                    <p:animEffect transition="in" filter="fade">
                                      <p:cBhvr>
                                        <p:cTn id="14" dur="500"/>
                                        <p:tgtEl>
                                          <p:spTgt spid="60420">
                                            <p:txEl>
                                              <p:pRg st="0" end="0"/>
                                            </p:txEl>
                                          </p:spTgt>
                                        </p:tgtEl>
                                      </p:cBhvr>
                                    </p:animEffect>
                                    <p:anim calcmode="lin" valueType="num">
                                      <p:cBhvr>
                                        <p:cTn id="15" dur="500" fill="hold"/>
                                        <p:tgtEl>
                                          <p:spTgt spid="604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0420">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0420">
                                            <p:txEl>
                                              <p:pRg st="1" end="1"/>
                                            </p:txEl>
                                          </p:spTgt>
                                        </p:tgtEl>
                                        <p:attrNameLst>
                                          <p:attrName>style.visibility</p:attrName>
                                        </p:attrNameLst>
                                      </p:cBhvr>
                                      <p:to>
                                        <p:strVal val="visible"/>
                                      </p:to>
                                    </p:set>
                                    <p:animEffect transition="in" filter="fade">
                                      <p:cBhvr>
                                        <p:cTn id="21" dur="500"/>
                                        <p:tgtEl>
                                          <p:spTgt spid="60420">
                                            <p:txEl>
                                              <p:pRg st="1" end="1"/>
                                            </p:txEl>
                                          </p:spTgt>
                                        </p:tgtEl>
                                      </p:cBhvr>
                                    </p:animEffect>
                                    <p:anim calcmode="lin" valueType="num">
                                      <p:cBhvr>
                                        <p:cTn id="22" dur="500" fill="hold"/>
                                        <p:tgtEl>
                                          <p:spTgt spid="60420">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60420">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0421">
                                            <p:txEl>
                                              <p:pRg st="0" end="0"/>
                                            </p:txEl>
                                          </p:spTgt>
                                        </p:tgtEl>
                                        <p:attrNameLst>
                                          <p:attrName>style.visibility</p:attrName>
                                        </p:attrNameLst>
                                      </p:cBhvr>
                                      <p:to>
                                        <p:strVal val="visible"/>
                                      </p:to>
                                    </p:set>
                                    <p:animEffect transition="in" filter="fade">
                                      <p:cBhvr>
                                        <p:cTn id="28" dur="500"/>
                                        <p:tgtEl>
                                          <p:spTgt spid="60421">
                                            <p:txEl>
                                              <p:pRg st="0" end="0"/>
                                            </p:txEl>
                                          </p:spTgt>
                                        </p:tgtEl>
                                      </p:cBhvr>
                                    </p:animEffect>
                                    <p:anim calcmode="lin" valueType="num">
                                      <p:cBhvr>
                                        <p:cTn id="29" dur="500" fill="hold"/>
                                        <p:tgtEl>
                                          <p:spTgt spid="60421">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6042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20" grpId="0" build="p"/>
      <p:bldP spid="6042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Унифицированная форма, имеющая стандартные элементы, необходима для организации учета и контроля</a:t>
            </a:r>
          </a:p>
        </p:txBody>
      </p:sp>
      <p:pic>
        <p:nvPicPr>
          <p:cNvPr id="4" name="Рисунок 3" descr="Унифицированная форма, имеющая стандартные элементы, необходима для организации учета и контроля"/>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564904"/>
            <a:ext cx="6336704" cy="3528392"/>
          </a:xfrm>
          <a:prstGeom prst="rect">
            <a:avLst/>
          </a:prstGeom>
          <a:noFill/>
          <a:ln>
            <a:noFill/>
          </a:ln>
        </p:spPr>
      </p:pic>
    </p:spTree>
    <p:extLst>
      <p:ext uri="{BB962C8B-B14F-4D97-AF65-F5344CB8AC3E}">
        <p14:creationId xmlns:p14="http://schemas.microsoft.com/office/powerpoint/2010/main" val="3427457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500" dirty="0"/>
              <a:t>Стандартизация документов упрощает их создание, учет и хранение</a:t>
            </a:r>
          </a:p>
        </p:txBody>
      </p:sp>
      <p:pic>
        <p:nvPicPr>
          <p:cNvPr id="4" name="Рисунок 3"/>
          <p:cNvPicPr>
            <a:picLocks noChangeAspect="1"/>
          </p:cNvPicPr>
          <p:nvPr/>
        </p:nvPicPr>
        <p:blipFill>
          <a:blip r:embed="rId2"/>
          <a:stretch>
            <a:fillRect/>
          </a:stretch>
        </p:blipFill>
        <p:spPr>
          <a:xfrm>
            <a:off x="1043608" y="1965832"/>
            <a:ext cx="6696744" cy="3983447"/>
          </a:xfrm>
          <a:prstGeom prst="rect">
            <a:avLst/>
          </a:prstGeom>
        </p:spPr>
      </p:pic>
    </p:spTree>
    <p:extLst>
      <p:ext uri="{BB962C8B-B14F-4D97-AF65-F5344CB8AC3E}">
        <p14:creationId xmlns:p14="http://schemas.microsoft.com/office/powerpoint/2010/main" val="3260341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733256"/>
          </a:xfrm>
        </p:spPr>
        <p:txBody>
          <a:bodyPr>
            <a:normAutofit fontScale="77500" lnSpcReduction="20000"/>
          </a:bodyPr>
          <a:lstStyle/>
          <a:p>
            <a:pPr>
              <a:buNone/>
            </a:pPr>
            <a:r>
              <a:rPr lang="ru-RU" sz="2300" dirty="0"/>
              <a:t>Государственные стандарты, правила по стандартизации</a:t>
            </a:r>
          </a:p>
          <a:p>
            <a:pPr>
              <a:buNone/>
            </a:pPr>
            <a:endParaRPr lang="ru-RU" sz="2300" dirty="0"/>
          </a:p>
          <a:p>
            <a:r>
              <a:rPr lang="ru-RU" sz="2300" dirty="0"/>
              <a:t>ГОСТ 9327-60 «Бумага и изделия из бумаги. Потребительские форматы»</a:t>
            </a:r>
          </a:p>
          <a:p>
            <a:r>
              <a:rPr lang="ru-RU" sz="2300" dirty="0"/>
              <a:t>ГОСТ 6.10.3-83 «Унифицированные системы документации. Запись информации унифицированных документов в коммуникативном формате»</a:t>
            </a:r>
          </a:p>
          <a:p>
            <a:r>
              <a:rPr lang="ru-RU" sz="2300" dirty="0"/>
              <a:t>ГОСТ 6.10.4-84 «Унифицированные системы документации. Придание юридической силы документам на машинном носителе и </a:t>
            </a:r>
            <a:r>
              <a:rPr lang="ru-RU" sz="2300" dirty="0" err="1"/>
              <a:t>машинограмме</a:t>
            </a:r>
            <a:r>
              <a:rPr lang="ru-RU" sz="2300" dirty="0"/>
              <a:t>, создаваемым средствам вычислительной техники. Основные положения»</a:t>
            </a:r>
          </a:p>
          <a:p>
            <a:r>
              <a:rPr lang="ru-RU" sz="2300" b="1" dirty="0"/>
              <a:t>ГОСТ Р 7.0.8-2013 "Система стандартов по информации, библиотечному и издательскому делу. Делопроизводство и архивное дело. Термины и определения»</a:t>
            </a:r>
          </a:p>
          <a:p>
            <a:r>
              <a:rPr lang="ru-RU" sz="2300" dirty="0"/>
              <a:t>ГОСТ ИСО 8601-2001 «Система стандартов по информации, библиотечному и издательскому делу. Представление дат и времени. Общие требования»</a:t>
            </a:r>
          </a:p>
          <a:p>
            <a:r>
              <a:rPr lang="ru-RU" sz="2300" dirty="0"/>
              <a:t>ГОСТ Р ИСО 15489-1-2007 «Система стандартов по информации, библиотечному и издательскому делу. Управление документами. Общие требования»</a:t>
            </a:r>
          </a:p>
          <a:p>
            <a:r>
              <a:rPr lang="ru-RU" sz="2300" b="1" dirty="0"/>
              <a:t>ГОСТ Р 7.0.97-2016 «Система стандартов по информации, библиотечному   и издательскому делу.   Организационно-распорядительная документация.  требования к оформлению документов</a:t>
            </a:r>
            <a:r>
              <a:rPr lang="ru-RU" sz="2300" b="1" cap="all" dirty="0"/>
              <a:t>»</a:t>
            </a:r>
            <a:br>
              <a:rPr lang="ru-RU" sz="2300" b="1" dirty="0"/>
            </a:br>
            <a:endParaRPr lang="ru-RU" sz="2300" b="1" dirty="0"/>
          </a:p>
          <a:p>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785926"/>
            <a:ext cx="8229600" cy="4538674"/>
          </a:xfrm>
        </p:spPr>
        <p:txBody>
          <a:bodyPr>
            <a:normAutofit fontScale="77500" lnSpcReduction="20000"/>
          </a:bodyPr>
          <a:lstStyle/>
          <a:p>
            <a:pPr>
              <a:buNone/>
            </a:pPr>
            <a:r>
              <a:rPr lang="ru-RU" dirty="0"/>
              <a:t>Межгосударственные стандарты</a:t>
            </a:r>
          </a:p>
          <a:p>
            <a:pPr>
              <a:buNone/>
            </a:pPr>
            <a:endParaRPr lang="ru-RU" dirty="0"/>
          </a:p>
          <a:p>
            <a:r>
              <a:rPr lang="ru-RU" dirty="0"/>
              <a:t>ИСО 623:1974 «Бумага и картон. Коробки для бумаг и папки. Размеры».</a:t>
            </a:r>
          </a:p>
          <a:p>
            <a:r>
              <a:rPr lang="ru-RU" dirty="0"/>
              <a:t>ИСО 216:1975 «Бумага писчая и некоторые виды печатной продукции. Потребительские форматы рядов А и B».</a:t>
            </a:r>
          </a:p>
          <a:p>
            <a:r>
              <a:rPr lang="ru-RU" dirty="0"/>
              <a:t>ИСО 353:1975 «Бумага писчая и некоторые виды печатной продукции. Метод выражения размеров».</a:t>
            </a:r>
          </a:p>
          <a:p>
            <a:r>
              <a:rPr lang="ru-RU" dirty="0"/>
              <a:t>ИСО 3535:1977 «Листы для разработки форм и схемы размещения».</a:t>
            </a:r>
          </a:p>
          <a:p>
            <a:r>
              <a:rPr lang="ru-RU" dirty="0"/>
              <a:t>ИСО 4882:1979 «Офисные машины и оборудование для обработки данных. Интервалы между строками и знаками»</a:t>
            </a:r>
          </a:p>
          <a:p>
            <a:r>
              <a:rPr lang="ru-RU" dirty="0"/>
              <a:t>ИСО 6924:1983 «Конверты для писем. Словарь».</a:t>
            </a:r>
          </a:p>
          <a:p>
            <a:r>
              <a:rPr lang="ru-RU" dirty="0"/>
              <a:t>ИСО 269:1985 «Конверты для писем. Обозначение и размеры».</a:t>
            </a:r>
          </a:p>
          <a:p>
            <a:endParaRPr lang="ru-RU" dirty="0"/>
          </a:p>
          <a:p>
            <a:endParaRPr lang="ru-RU" dirty="0"/>
          </a:p>
          <a:p>
            <a:pPr>
              <a:buNone/>
            </a:pP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142984"/>
            <a:ext cx="8229600" cy="510334"/>
          </a:xfrm>
        </p:spPr>
        <p:txBody>
          <a:bodyPr>
            <a:noAutofit/>
          </a:bodyPr>
          <a:lstStyle/>
          <a:p>
            <a:pPr algn="ctr"/>
            <a:r>
              <a:rPr lang="ru-RU" sz="2500" dirty="0">
                <a:solidFill>
                  <a:schemeClr val="tx1"/>
                </a:solidFill>
              </a:rPr>
              <a:t>В основе практической документной деятельности используется системный подход, непосредственно связанный с классификацией документов</a:t>
            </a:r>
          </a:p>
        </p:txBody>
      </p:sp>
      <p:sp>
        <p:nvSpPr>
          <p:cNvPr id="3" name="Содержимое 2"/>
          <p:cNvSpPr>
            <a:spLocks noGrp="1"/>
          </p:cNvSpPr>
          <p:nvPr>
            <p:ph idx="1"/>
          </p:nvPr>
        </p:nvSpPr>
        <p:spPr>
          <a:xfrm>
            <a:off x="357158" y="1785926"/>
            <a:ext cx="8401080" cy="4786346"/>
          </a:xfrm>
        </p:spPr>
        <p:txBody>
          <a:bodyPr>
            <a:normAutofit fontScale="92500" lnSpcReduction="10000"/>
          </a:bodyPr>
          <a:lstStyle/>
          <a:p>
            <a:pPr algn="ctr">
              <a:buNone/>
            </a:pPr>
            <a:r>
              <a:rPr lang="ru-RU" sz="2800" b="1" dirty="0"/>
              <a:t>Система  документации</a:t>
            </a:r>
            <a:endParaRPr lang="ru-RU" sz="2800" dirty="0"/>
          </a:p>
          <a:p>
            <a:pPr>
              <a:buNone/>
            </a:pPr>
            <a:r>
              <a:rPr lang="ru-RU" dirty="0"/>
              <a:t>Совокупность документов, взаимосвязанных по признакам назначения, сферы деятельности и единых требований к их оформлению.</a:t>
            </a:r>
          </a:p>
          <a:p>
            <a:pPr algn="r">
              <a:buNone/>
            </a:pPr>
            <a:r>
              <a:rPr lang="ru-RU" sz="2400" dirty="0"/>
              <a:t>(ГОСТ Р 7.0.8-2013)</a:t>
            </a:r>
          </a:p>
          <a:p>
            <a:pPr algn="r">
              <a:buNone/>
            </a:pPr>
            <a:endParaRPr lang="ru-RU" sz="2400" dirty="0"/>
          </a:p>
          <a:p>
            <a:pPr algn="just">
              <a:buNone/>
            </a:pPr>
            <a:r>
              <a:rPr lang="ru-RU" sz="2400" dirty="0"/>
              <a:t>Системный подход к управлению документами позволяет организациям и обществу защищать и сохранять документы в качестве доказательства действий. Система управления документами позволяет создавать информационный ресурс о деловой деятельности организации, который может поддерживать ее последующую деятельность и отдельные решения, а также обеспечивать отчетность.</a:t>
            </a:r>
          </a:p>
          <a:p>
            <a:pPr algn="r">
              <a:buNone/>
            </a:pPr>
            <a:endParaRPr lang="ru-RU" sz="2400" dirty="0"/>
          </a:p>
          <a:p>
            <a:pPr algn="just">
              <a:buNone/>
            </a:pPr>
            <a:endParaRPr lang="ru-RU" sz="2400" dirty="0"/>
          </a:p>
          <a:p>
            <a:pPr algn="r">
              <a:buNone/>
            </a:pPr>
            <a:endParaRPr lang="ru-RU" sz="2400" dirty="0"/>
          </a:p>
          <a:p>
            <a:pPr algn="just">
              <a:buNone/>
            </a:pPr>
            <a:endParaRPr lang="ru-RU" dirty="0"/>
          </a:p>
          <a:p>
            <a:pPr algn="r">
              <a:buNone/>
            </a:pPr>
            <a:endParaRPr lang="ru-RU" dirty="0"/>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14422"/>
            <a:ext cx="8229600" cy="5110178"/>
          </a:xfrm>
        </p:spPr>
        <p:txBody>
          <a:bodyPr>
            <a:normAutofit fontScale="85000" lnSpcReduction="20000"/>
          </a:bodyPr>
          <a:lstStyle/>
          <a:p>
            <a:pPr>
              <a:buNone/>
            </a:pPr>
            <a:r>
              <a:rPr lang="ru-RU" dirty="0"/>
              <a:t>Всё многообразие систем документации можно разделить </a:t>
            </a:r>
            <a:r>
              <a:rPr lang="ru-RU" b="1" dirty="0"/>
              <a:t>на 2 группы</a:t>
            </a:r>
            <a:r>
              <a:rPr lang="ru-RU" dirty="0"/>
              <a:t>:</a:t>
            </a:r>
          </a:p>
          <a:p>
            <a:pPr lvl="1">
              <a:buNone/>
            </a:pPr>
            <a:r>
              <a:rPr lang="ru-RU" b="1" dirty="0"/>
              <a:t>1. Функциональные </a:t>
            </a:r>
            <a:r>
              <a:rPr lang="ru-RU" dirty="0"/>
              <a:t>системы документации в основу классификации положено разделение документов по функциям. </a:t>
            </a:r>
          </a:p>
          <a:p>
            <a:pPr lvl="1">
              <a:buNone/>
            </a:pPr>
            <a:r>
              <a:rPr lang="ru-RU" dirty="0"/>
              <a:t>- Система организационно – распорядительной документации (ОРД)</a:t>
            </a:r>
          </a:p>
          <a:p>
            <a:pPr lvl="1">
              <a:buFontTx/>
              <a:buChar char="-"/>
            </a:pPr>
            <a:r>
              <a:rPr lang="ru-RU" dirty="0"/>
              <a:t>Система плановой документации</a:t>
            </a:r>
          </a:p>
          <a:p>
            <a:pPr lvl="1">
              <a:buFontTx/>
              <a:buChar char="-"/>
            </a:pPr>
            <a:r>
              <a:rPr lang="ru-RU" dirty="0"/>
              <a:t>Первичная учетная информация</a:t>
            </a:r>
          </a:p>
          <a:p>
            <a:pPr lvl="1">
              <a:buFontTx/>
              <a:buChar char="-"/>
            </a:pPr>
            <a:r>
              <a:rPr lang="ru-RU" dirty="0"/>
              <a:t>Отчетно-статистическая</a:t>
            </a:r>
          </a:p>
          <a:p>
            <a:pPr lvl="1">
              <a:buFontTx/>
              <a:buChar char="-"/>
            </a:pPr>
            <a:r>
              <a:rPr lang="ru-RU" dirty="0"/>
              <a:t>Документация по труду</a:t>
            </a:r>
          </a:p>
          <a:p>
            <a:pPr lvl="1">
              <a:buFontTx/>
              <a:buChar char="-"/>
            </a:pPr>
            <a:r>
              <a:rPr lang="ru-RU" dirty="0"/>
              <a:t>Система бухгалтерской документации и др.</a:t>
            </a:r>
          </a:p>
          <a:p>
            <a:pPr marL="274320" lvl="1" indent="-274320">
              <a:buClr>
                <a:schemeClr val="accent3"/>
              </a:buClr>
              <a:buSzPct val="95000"/>
              <a:buNone/>
            </a:pPr>
            <a:endParaRPr lang="ru-RU" b="1" dirty="0"/>
          </a:p>
          <a:p>
            <a:pPr marL="274320" lvl="1" indent="-274320">
              <a:buClr>
                <a:schemeClr val="accent3"/>
              </a:buClr>
              <a:buSzPct val="95000"/>
              <a:buNone/>
            </a:pPr>
            <a:r>
              <a:rPr lang="ru-RU" b="1" dirty="0"/>
              <a:t>2. Отраслевые </a:t>
            </a:r>
            <a:r>
              <a:rPr lang="ru-RU" dirty="0"/>
              <a:t>системы документации предназначены для документационного обеспечения юридических или физических лиц, а также для реализации функций в определенной сфере государственной деятельности либо отрасли хозяйства (система документации пенсионного фонда, банковская система). </a:t>
            </a:r>
          </a:p>
          <a:p>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572164"/>
          </a:xfrm>
        </p:spPr>
        <p:txBody>
          <a:bodyPr>
            <a:normAutofit fontScale="77500" lnSpcReduction="20000"/>
          </a:bodyPr>
          <a:lstStyle/>
          <a:p>
            <a:pPr algn="ctr"/>
            <a:r>
              <a:rPr lang="ru-RU" dirty="0"/>
              <a:t>Основой построения всех перечисленных систем является </a:t>
            </a:r>
            <a:r>
              <a:rPr lang="ru-RU" b="1" dirty="0"/>
              <a:t>унифицированная система организационно-распорядительной документации. </a:t>
            </a:r>
          </a:p>
          <a:p>
            <a:pPr algn="ctr"/>
            <a:r>
              <a:rPr lang="ru-RU" dirty="0"/>
              <a:t>Основным нормативным документом, регламентирующим функционирование данной системы является</a:t>
            </a:r>
          </a:p>
          <a:p>
            <a:endParaRPr lang="ru-RU" dirty="0"/>
          </a:p>
          <a:p>
            <a:pPr algn="ctr">
              <a:buNone/>
            </a:pPr>
            <a:r>
              <a:rPr lang="ru-RU" b="1" dirty="0"/>
              <a:t>НАЦИОНАЛЬНЫЙ СТАНДАРТ РОССИЙСКОЙ ФЕДЕРАЦИИ</a:t>
            </a:r>
          </a:p>
          <a:p>
            <a:pPr algn="ctr">
              <a:buNone/>
            </a:pPr>
            <a:r>
              <a:rPr lang="ru-RU" b="1" dirty="0"/>
              <a:t>ГОСТ Р 7.0.97-2016</a:t>
            </a:r>
          </a:p>
          <a:p>
            <a:pPr algn="ctr">
              <a:buNone/>
            </a:pPr>
            <a:r>
              <a:rPr lang="ru-RU" b="1" dirty="0"/>
              <a:t> </a:t>
            </a:r>
          </a:p>
          <a:p>
            <a:pPr algn="ctr">
              <a:buNone/>
            </a:pPr>
            <a:r>
              <a:rPr lang="ru-RU" b="1" dirty="0"/>
              <a:t>СИСТЕМА</a:t>
            </a:r>
          </a:p>
          <a:p>
            <a:pPr algn="ctr">
              <a:buNone/>
            </a:pPr>
            <a:r>
              <a:rPr lang="ru-RU" b="1" dirty="0"/>
              <a:t>СТАНДАРТОВ ПО ИНФОРМАЦИИ, БИБЛИОТЕЧНОМУ</a:t>
            </a:r>
          </a:p>
          <a:p>
            <a:pPr algn="ctr">
              <a:buNone/>
            </a:pPr>
            <a:r>
              <a:rPr lang="ru-RU" b="1" dirty="0"/>
              <a:t>И ИЗДАТЕЛЬСКОМУ ДЕЛУ</a:t>
            </a:r>
          </a:p>
          <a:p>
            <a:pPr algn="ctr">
              <a:buNone/>
            </a:pPr>
            <a:r>
              <a:rPr lang="ru-RU" b="1" dirty="0"/>
              <a:t> </a:t>
            </a:r>
          </a:p>
          <a:p>
            <a:pPr algn="ctr">
              <a:buNone/>
            </a:pPr>
            <a:r>
              <a:rPr lang="ru-RU" b="1" dirty="0"/>
              <a:t>ОРГАНИЗАЦИОННО-РАСПОРЯДИТЕЛЬНАЯ ДОКУМЕНТАЦИЯ</a:t>
            </a:r>
          </a:p>
          <a:p>
            <a:pPr algn="ctr">
              <a:buNone/>
            </a:pPr>
            <a:r>
              <a:rPr lang="ru-RU" b="1" dirty="0"/>
              <a:t> </a:t>
            </a:r>
          </a:p>
          <a:p>
            <a:pPr algn="ctr">
              <a:buNone/>
            </a:pPr>
            <a:r>
              <a:rPr lang="ru-RU" b="1" dirty="0"/>
              <a:t>ТРЕБОВАНИЯ К ОФОРМЛЕНИЮ ДОКУМЕНТОВ</a:t>
            </a:r>
          </a:p>
          <a:p>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Литература</a:t>
            </a:r>
          </a:p>
        </p:txBody>
      </p:sp>
      <p:sp>
        <p:nvSpPr>
          <p:cNvPr id="3" name="Объект 2"/>
          <p:cNvSpPr>
            <a:spLocks noGrp="1"/>
          </p:cNvSpPr>
          <p:nvPr>
            <p:ph idx="1"/>
          </p:nvPr>
        </p:nvSpPr>
        <p:spPr/>
        <p:txBody>
          <a:bodyPr/>
          <a:lstStyle/>
          <a:p>
            <a:r>
              <a:rPr lang="ru-RU" dirty="0"/>
              <a:t>Учебники :</a:t>
            </a:r>
          </a:p>
          <a:p>
            <a:r>
              <a:rPr lang="ru-RU" dirty="0"/>
              <a:t>На сайте ЭБС ВООК.</a:t>
            </a:r>
            <a:r>
              <a:rPr lang="en-US" dirty="0"/>
              <a:t>RU</a:t>
            </a:r>
            <a:endParaRPr lang="ru-RU" dirty="0"/>
          </a:p>
          <a:p>
            <a:pPr marL="0" indent="0">
              <a:buNone/>
            </a:pPr>
            <a:r>
              <a:rPr lang="ru-RU" dirty="0"/>
              <a:t>1. Документационное обеспечение управления</a:t>
            </a:r>
          </a:p>
          <a:p>
            <a:pPr marL="0" indent="0">
              <a:buNone/>
            </a:pPr>
            <a:r>
              <a:rPr lang="ru-RU" dirty="0"/>
              <a:t>под редакцией Быкова Т.А.</a:t>
            </a:r>
          </a:p>
          <a:p>
            <a:pPr marL="0" indent="0">
              <a:buNone/>
            </a:pPr>
            <a:r>
              <a:rPr lang="ru-RU" dirty="0"/>
              <a:t>2. Документационное обеспечение управления в организации Соколова О.Н., Акимочкина Т.А</a:t>
            </a:r>
            <a:endParaRPr lang="en-US" dirty="0"/>
          </a:p>
          <a:p>
            <a:pPr marL="0" indent="0">
              <a:buNone/>
            </a:pPr>
            <a:endParaRPr lang="ru-RU" dirty="0"/>
          </a:p>
        </p:txBody>
      </p:sp>
    </p:spTree>
    <p:extLst>
      <p:ext uri="{BB962C8B-B14F-4D97-AF65-F5344CB8AC3E}">
        <p14:creationId xmlns:p14="http://schemas.microsoft.com/office/powerpoint/2010/main" val="2510666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229600" cy="581772"/>
          </a:xfrm>
        </p:spPr>
        <p:txBody>
          <a:bodyPr>
            <a:normAutofit/>
          </a:bodyPr>
          <a:lstStyle/>
          <a:p>
            <a:pPr algn="ctr"/>
            <a:r>
              <a:rPr lang="ru-RU" sz="3000" b="1" dirty="0"/>
              <a:t>Общие требования к созданию документа</a:t>
            </a:r>
          </a:p>
        </p:txBody>
      </p:sp>
      <p:sp>
        <p:nvSpPr>
          <p:cNvPr id="3" name="Содержимое 2"/>
          <p:cNvSpPr>
            <a:spLocks noGrp="1"/>
          </p:cNvSpPr>
          <p:nvPr>
            <p:ph idx="1"/>
          </p:nvPr>
        </p:nvSpPr>
        <p:spPr>
          <a:xfrm>
            <a:off x="0" y="928670"/>
            <a:ext cx="9144000" cy="5929330"/>
          </a:xfrm>
        </p:spPr>
        <p:txBody>
          <a:bodyPr>
            <a:normAutofit lnSpcReduction="10000"/>
          </a:bodyPr>
          <a:lstStyle/>
          <a:p>
            <a:pPr>
              <a:lnSpc>
                <a:spcPct val="120000"/>
              </a:lnSpc>
              <a:buNone/>
            </a:pPr>
            <a:r>
              <a:rPr lang="ru-RU" sz="1500" dirty="0"/>
              <a:t> 1.  Документы могут создаваться на бумажном носителе и в электронной форме с соблюдением установленных правил оформления документов.</a:t>
            </a:r>
          </a:p>
          <a:p>
            <a:pPr>
              <a:lnSpc>
                <a:spcPct val="120000"/>
              </a:lnSpc>
              <a:buNone/>
            </a:pPr>
            <a:r>
              <a:rPr lang="ru-RU" sz="1500" dirty="0"/>
              <a:t>2.  При создании документа на двух и более страницах вторую и последующие страницы нумеруют. Номера страниц проставляются посередине верхнего поля документа на расстоянии не менее 10 мм от верхнего края листа.</a:t>
            </a:r>
          </a:p>
          <a:p>
            <a:pPr>
              <a:lnSpc>
                <a:spcPct val="120000"/>
              </a:lnSpc>
              <a:buNone/>
            </a:pPr>
            <a:r>
              <a:rPr lang="ru-RU" sz="1500" dirty="0"/>
              <a:t>Допускается создание документов на лицевой и оборотной сторонах листа. При двустороннем создании документов ширина левого поля на лицевой стороне листа и правого поля на оборотной стороне листа должны быть равны.</a:t>
            </a:r>
          </a:p>
          <a:p>
            <a:pPr>
              <a:lnSpc>
                <a:spcPct val="120000"/>
              </a:lnSpc>
              <a:buNone/>
            </a:pPr>
            <a:r>
              <a:rPr lang="ru-RU" sz="1500" dirty="0"/>
              <a:t>3.  Для создания документов необходимо использовать свободно распространяемые бесплатные шрифты.</a:t>
            </a:r>
          </a:p>
          <a:p>
            <a:pPr>
              <a:lnSpc>
                <a:spcPct val="120000"/>
              </a:lnSpc>
              <a:buNone/>
            </a:pPr>
            <a:r>
              <a:rPr lang="ru-RU" sz="1500" dirty="0"/>
              <a:t>Для оформления документов рекомендуется использовать размеры шрифтов N 12, 13, 14.</a:t>
            </a:r>
          </a:p>
          <a:p>
            <a:pPr>
              <a:lnSpc>
                <a:spcPct val="120000"/>
              </a:lnSpc>
              <a:buNone/>
            </a:pPr>
            <a:r>
              <a:rPr lang="ru-RU" sz="1500" dirty="0"/>
              <a:t>При составлении таблиц допускается использовать шрифты меньших размеров.</a:t>
            </a:r>
          </a:p>
          <a:p>
            <a:pPr>
              <a:lnSpc>
                <a:spcPct val="120000"/>
              </a:lnSpc>
              <a:buNone/>
            </a:pPr>
            <a:r>
              <a:rPr lang="ru-RU" sz="1500" dirty="0"/>
              <a:t>4.  Абзацный отступ текста документа - 1,25 см.</a:t>
            </a:r>
          </a:p>
          <a:p>
            <a:pPr>
              <a:lnSpc>
                <a:spcPct val="120000"/>
              </a:lnSpc>
              <a:buNone/>
            </a:pPr>
            <a:r>
              <a:rPr lang="ru-RU" sz="1500" dirty="0"/>
              <a:t>Заголовки разделов и подразделов печатаются с абзацным отступом или центрируются по ширине текста.</a:t>
            </a:r>
          </a:p>
          <a:p>
            <a:pPr>
              <a:lnSpc>
                <a:spcPct val="120000"/>
              </a:lnSpc>
              <a:buNone/>
            </a:pPr>
            <a:r>
              <a:rPr lang="ru-RU" sz="1500" dirty="0"/>
              <a:t>Многострочные реквизиты печатаются через один межстрочный интервал, составные части реквизитов отделяются дополнительным интервалом.</a:t>
            </a:r>
          </a:p>
          <a:p>
            <a:pPr>
              <a:lnSpc>
                <a:spcPct val="120000"/>
              </a:lnSpc>
              <a:buNone/>
            </a:pPr>
            <a:r>
              <a:rPr lang="ru-RU" sz="1500" dirty="0"/>
              <a:t>Текст документа печатается через 1 - 1,5 межстрочных интервала.</a:t>
            </a:r>
          </a:p>
          <a:p>
            <a:pPr>
              <a:lnSpc>
                <a:spcPct val="120000"/>
              </a:lnSpc>
              <a:buNone/>
            </a:pPr>
            <a:r>
              <a:rPr lang="ru-RU" sz="1500" dirty="0"/>
              <a:t>Если документ готовится для издания с уменьшением масштаба, текст печатается через два интервала.</a:t>
            </a:r>
          </a:p>
          <a:p>
            <a:pPr>
              <a:lnSpc>
                <a:spcPct val="120000"/>
              </a:lnSpc>
              <a:buNone/>
            </a:pPr>
            <a:r>
              <a:rPr lang="ru-RU" sz="1500" dirty="0"/>
              <a:t>Интервал между буквами в словах - обычный.</a:t>
            </a:r>
          </a:p>
          <a:p>
            <a:pPr>
              <a:lnSpc>
                <a:spcPct val="120000"/>
              </a:lnSpc>
              <a:buNone/>
            </a:pPr>
            <a:r>
              <a:rPr lang="ru-RU" sz="1500" dirty="0"/>
              <a:t>Интервал между словами - один пробел.</a:t>
            </a:r>
          </a:p>
          <a:p>
            <a:endParaRPr lang="ru-RU" sz="1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38896"/>
          </a:xfrm>
        </p:spPr>
        <p:txBody>
          <a:bodyPr>
            <a:normAutofit fontScale="90000"/>
          </a:bodyPr>
          <a:lstStyle/>
          <a:p>
            <a:pPr algn="ctr"/>
            <a:r>
              <a:rPr lang="ru-RU" sz="3000" b="1" dirty="0"/>
              <a:t>Общие требования к созданию документа</a:t>
            </a:r>
            <a:endParaRPr lang="ru-RU" sz="3000" dirty="0"/>
          </a:p>
        </p:txBody>
      </p:sp>
      <p:sp>
        <p:nvSpPr>
          <p:cNvPr id="3" name="Содержимое 2"/>
          <p:cNvSpPr>
            <a:spLocks noGrp="1"/>
          </p:cNvSpPr>
          <p:nvPr>
            <p:ph idx="1"/>
          </p:nvPr>
        </p:nvSpPr>
        <p:spPr/>
        <p:txBody>
          <a:bodyPr>
            <a:normAutofit fontScale="70000" lnSpcReduction="20000"/>
          </a:bodyPr>
          <a:lstStyle/>
          <a:p>
            <a:pPr>
              <a:lnSpc>
                <a:spcPct val="120000"/>
              </a:lnSpc>
              <a:buNone/>
            </a:pPr>
            <a:r>
              <a:rPr lang="ru-RU" sz="2800" dirty="0"/>
              <a:t> 5. Текст документа выравнивается по ширине листа (по границам левого и правого полей документа).</a:t>
            </a:r>
          </a:p>
          <a:p>
            <a:pPr>
              <a:lnSpc>
                <a:spcPct val="120000"/>
              </a:lnSpc>
              <a:buNone/>
            </a:pPr>
            <a:r>
              <a:rPr lang="ru-RU" sz="2800" dirty="0"/>
              <a:t>Длина самой длинной строки реквизита при угловом расположении реквизитов не более 7,5 см. Длина самой длинной строки реквизита при продольном расположении реквизитов не более 12 см.</a:t>
            </a:r>
          </a:p>
          <a:p>
            <a:pPr>
              <a:lnSpc>
                <a:spcPct val="120000"/>
              </a:lnSpc>
              <a:buNone/>
            </a:pPr>
            <a:r>
              <a:rPr lang="ru-RU" sz="2800" dirty="0"/>
              <a:t>6. Нормативными правовыми актами организации может быть предусмотрено выделение реквизитов "адресат", "заголовок к тексту" или "подпись", а также отдельных фрагментов текста полужирным шрифтом.</a:t>
            </a:r>
          </a:p>
          <a:p>
            <a:pPr>
              <a:lnSpc>
                <a:spcPct val="120000"/>
              </a:lnSpc>
              <a:buNone/>
            </a:pPr>
            <a:r>
              <a:rPr lang="ru-RU" sz="2800" dirty="0"/>
              <a:t>7.  Нормативные правовые акты организации, а также иные многостраничные документы могут оформляться с титульным листом. </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9" name="Rectangle 5">
            <a:extLst>
              <a:ext uri="{FF2B5EF4-FFF2-40B4-BE49-F238E27FC236}">
                <a16:creationId xmlns:a16="http://schemas.microsoft.com/office/drawing/2014/main" id="{CD3C7677-F444-4DDE-9F6D-DE6BEB6F65B5}"/>
              </a:ext>
            </a:extLst>
          </p:cNvPr>
          <p:cNvSpPr>
            <a:spLocks noGrp="1" noChangeArrowheads="1"/>
          </p:cNvSpPr>
          <p:nvPr>
            <p:ph type="body" sz="half" idx="4294967295"/>
          </p:nvPr>
        </p:nvSpPr>
        <p:spPr>
          <a:xfrm>
            <a:off x="179388" y="188913"/>
            <a:ext cx="4038600" cy="4568825"/>
          </a:xfrm>
        </p:spPr>
        <p:txBody>
          <a:bodyPr/>
          <a:lstStyle/>
          <a:p>
            <a:pPr eaLnBrk="1" hangingPunct="1">
              <a:lnSpc>
                <a:spcPct val="90000"/>
              </a:lnSpc>
              <a:defRPr/>
            </a:pPr>
            <a:r>
              <a:rPr lang="ru-RU" altLang="ru-RU" sz="1600" dirty="0"/>
              <a:t>Документ проделал долгий путь в истории, пока основным материалом его создания не стала бумага. </a:t>
            </a:r>
          </a:p>
          <a:p>
            <a:pPr eaLnBrk="1" hangingPunct="1">
              <a:lnSpc>
                <a:spcPct val="90000"/>
              </a:lnSpc>
              <a:defRPr/>
            </a:pPr>
            <a:endParaRPr lang="ru-RU" altLang="ru-RU" sz="1600" dirty="0"/>
          </a:p>
          <a:p>
            <a:pPr eaLnBrk="1" hangingPunct="1">
              <a:lnSpc>
                <a:spcPct val="90000"/>
              </a:lnSpc>
              <a:defRPr/>
            </a:pPr>
            <a:r>
              <a:rPr lang="ru-RU" altLang="ru-RU" sz="1600" dirty="0"/>
              <a:t>В древности документы составлялись на самых различных материалах: глиняные таблички, пальмовые листья, каменные плиты, папирус, береста, пергамент.</a:t>
            </a:r>
          </a:p>
        </p:txBody>
      </p:sp>
      <p:sp>
        <p:nvSpPr>
          <p:cNvPr id="62470" name="Rectangle 6">
            <a:extLst>
              <a:ext uri="{FF2B5EF4-FFF2-40B4-BE49-F238E27FC236}">
                <a16:creationId xmlns:a16="http://schemas.microsoft.com/office/drawing/2014/main" id="{C92C9C31-E679-4B2B-B995-36216ADDEF42}"/>
              </a:ext>
            </a:extLst>
          </p:cNvPr>
          <p:cNvSpPr>
            <a:spLocks noGrp="1" noChangeArrowheads="1"/>
          </p:cNvSpPr>
          <p:nvPr>
            <p:ph type="body" sz="half" idx="4294967295"/>
          </p:nvPr>
        </p:nvSpPr>
        <p:spPr>
          <a:xfrm>
            <a:off x="4716463" y="188913"/>
            <a:ext cx="4038600" cy="4525962"/>
          </a:xfrm>
        </p:spPr>
        <p:txBody>
          <a:bodyPr/>
          <a:lstStyle/>
          <a:p>
            <a:pPr eaLnBrk="1" hangingPunct="1">
              <a:lnSpc>
                <a:spcPct val="90000"/>
              </a:lnSpc>
              <a:defRPr/>
            </a:pPr>
            <a:r>
              <a:rPr lang="ru-RU" altLang="ru-RU" sz="1600"/>
              <a:t>Пергамент – материал из выделанной кожи животных: коз, овец, телят. Документ публично-правового характера назывался   </a:t>
            </a:r>
          </a:p>
          <a:p>
            <a:pPr eaLnBrk="1" hangingPunct="1">
              <a:lnSpc>
                <a:spcPct val="90000"/>
              </a:lnSpc>
              <a:buFont typeface="Wingdings" panose="05000000000000000000" pitchFamily="2" charset="2"/>
              <a:buNone/>
              <a:defRPr/>
            </a:pPr>
            <a:r>
              <a:rPr lang="ru-RU" altLang="ru-RU" sz="1600"/>
              <a:t>                            </a:t>
            </a:r>
            <a:r>
              <a:rPr lang="ru-RU" altLang="ru-RU" sz="1600" b="1"/>
              <a:t>Хартия</a:t>
            </a:r>
            <a:r>
              <a:rPr lang="ru-RU" altLang="ru-RU" sz="1600"/>
              <a:t>. </a:t>
            </a:r>
          </a:p>
          <a:p>
            <a:pPr eaLnBrk="1" hangingPunct="1">
              <a:lnSpc>
                <a:spcPct val="90000"/>
              </a:lnSpc>
              <a:defRPr/>
            </a:pPr>
            <a:endParaRPr lang="ru-RU" altLang="ru-RU" sz="1600"/>
          </a:p>
          <a:p>
            <a:pPr eaLnBrk="1" hangingPunct="1">
              <a:lnSpc>
                <a:spcPct val="90000"/>
              </a:lnSpc>
              <a:defRPr/>
            </a:pPr>
            <a:r>
              <a:rPr lang="ru-RU" altLang="ru-RU" sz="1600"/>
              <a:t>В XV в.  дорогостоющий пергамент стала вытеснять бумага. </a:t>
            </a:r>
          </a:p>
          <a:p>
            <a:pPr eaLnBrk="1" hangingPunct="1">
              <a:lnSpc>
                <a:spcPct val="90000"/>
              </a:lnSpc>
              <a:defRPr/>
            </a:pPr>
            <a:endParaRPr lang="ru-RU" altLang="ru-RU" sz="1600"/>
          </a:p>
          <a:p>
            <a:pPr eaLnBrk="1" hangingPunct="1">
              <a:lnSpc>
                <a:spcPct val="90000"/>
              </a:lnSpc>
              <a:defRPr/>
            </a:pPr>
            <a:r>
              <a:rPr lang="ru-RU" altLang="ru-RU" sz="1600"/>
              <a:t>                       Документы и книги в  </a:t>
            </a:r>
          </a:p>
          <a:p>
            <a:pPr eaLnBrk="1" hangingPunct="1">
              <a:lnSpc>
                <a:spcPct val="90000"/>
              </a:lnSpc>
              <a:defRPr/>
            </a:pPr>
            <a:r>
              <a:rPr lang="ru-RU" altLang="ru-RU" sz="1600"/>
              <a:t>                       старину писали  </a:t>
            </a:r>
          </a:p>
          <a:p>
            <a:pPr eaLnBrk="1" hangingPunct="1">
              <a:lnSpc>
                <a:spcPct val="90000"/>
              </a:lnSpc>
              <a:defRPr/>
            </a:pPr>
            <a:r>
              <a:rPr lang="ru-RU" altLang="ru-RU" sz="1600"/>
              <a:t>                       вручную, поэтому их  </a:t>
            </a:r>
          </a:p>
          <a:p>
            <a:pPr eaLnBrk="1" hangingPunct="1">
              <a:lnSpc>
                <a:spcPct val="90000"/>
              </a:lnSpc>
              <a:defRPr/>
            </a:pPr>
            <a:r>
              <a:rPr lang="ru-RU" altLang="ru-RU" sz="1600"/>
              <a:t>                       называли      </a:t>
            </a:r>
          </a:p>
          <a:p>
            <a:pPr eaLnBrk="1" hangingPunct="1">
              <a:lnSpc>
                <a:spcPct val="90000"/>
              </a:lnSpc>
              <a:buFont typeface="Wingdings" panose="05000000000000000000" pitchFamily="2" charset="2"/>
              <a:buNone/>
              <a:defRPr/>
            </a:pPr>
            <a:r>
              <a:rPr lang="ru-RU" altLang="ru-RU" sz="1600"/>
              <a:t>                                        </a:t>
            </a:r>
            <a:r>
              <a:rPr lang="ru-RU" altLang="ru-RU" sz="1600" b="1"/>
              <a:t>Рукописи</a:t>
            </a:r>
            <a:r>
              <a:rPr lang="ru-RU" altLang="ru-RU" sz="1600"/>
              <a:t>.</a:t>
            </a:r>
          </a:p>
          <a:p>
            <a:pPr eaLnBrk="1" hangingPunct="1">
              <a:lnSpc>
                <a:spcPct val="90000"/>
              </a:lnSpc>
              <a:buFont typeface="Wingdings" panose="05000000000000000000" pitchFamily="2" charset="2"/>
              <a:buNone/>
              <a:defRPr/>
            </a:pPr>
            <a:endParaRPr lang="ru-RU" altLang="ru-RU" sz="1600"/>
          </a:p>
        </p:txBody>
      </p:sp>
      <p:pic>
        <p:nvPicPr>
          <p:cNvPr id="6148" name="Picture 12">
            <a:extLst>
              <a:ext uri="{FF2B5EF4-FFF2-40B4-BE49-F238E27FC236}">
                <a16:creationId xmlns:a16="http://schemas.microsoft.com/office/drawing/2014/main" id="{8B535432-3E6E-4DA1-9A6E-245A9152A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20938"/>
            <a:ext cx="4208463"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13">
            <a:extLst>
              <a:ext uri="{FF2B5EF4-FFF2-40B4-BE49-F238E27FC236}">
                <a16:creationId xmlns:a16="http://schemas.microsoft.com/office/drawing/2014/main" id="{C96150DA-7A19-4C41-8842-E66BD3580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2276475"/>
            <a:ext cx="2527300" cy="34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14">
            <a:extLst>
              <a:ext uri="{FF2B5EF4-FFF2-40B4-BE49-F238E27FC236}">
                <a16:creationId xmlns:a16="http://schemas.microsoft.com/office/drawing/2014/main" id="{5A911A1B-7745-4AB3-9063-EACA4A8050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292600"/>
            <a:ext cx="2192338" cy="219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19">
            <a:extLst>
              <a:ext uri="{FF2B5EF4-FFF2-40B4-BE49-F238E27FC236}">
                <a16:creationId xmlns:a16="http://schemas.microsoft.com/office/drawing/2014/main" id="{02D27E0B-636F-4F78-AD49-FE11AD2583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4797425"/>
            <a:ext cx="253365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62470">
                                            <p:txEl>
                                              <p:pRg st="0" end="0"/>
                                            </p:txEl>
                                          </p:spTgt>
                                        </p:tgtEl>
                                        <p:attrNameLst>
                                          <p:attrName>style.visibility</p:attrName>
                                        </p:attrNameLst>
                                      </p:cBhvr>
                                      <p:to>
                                        <p:strVal val="visible"/>
                                      </p:to>
                                    </p:set>
                                    <p:animEffect transition="in" filter="fade">
                                      <p:cBhvr>
                                        <p:cTn id="7" dur="500"/>
                                        <p:tgtEl>
                                          <p:spTgt spid="62470">
                                            <p:txEl>
                                              <p:pRg st="0" end="0"/>
                                            </p:txEl>
                                          </p:spTgt>
                                        </p:tgtEl>
                                      </p:cBhvr>
                                    </p:animEffect>
                                    <p:anim calcmode="lin" valueType="num">
                                      <p:cBhvr>
                                        <p:cTn id="8" dur="500" fill="hold"/>
                                        <p:tgtEl>
                                          <p:spTgt spid="6247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2470">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2470">
                                            <p:txEl>
                                              <p:pRg st="1" end="1"/>
                                            </p:txEl>
                                          </p:spTgt>
                                        </p:tgtEl>
                                        <p:attrNameLst>
                                          <p:attrName>style.visibility</p:attrName>
                                        </p:attrNameLst>
                                      </p:cBhvr>
                                      <p:to>
                                        <p:strVal val="visible"/>
                                      </p:to>
                                    </p:set>
                                    <p:animEffect transition="in" filter="fade">
                                      <p:cBhvr>
                                        <p:cTn id="14" dur="500"/>
                                        <p:tgtEl>
                                          <p:spTgt spid="62470">
                                            <p:txEl>
                                              <p:pRg st="1" end="1"/>
                                            </p:txEl>
                                          </p:spTgt>
                                        </p:tgtEl>
                                      </p:cBhvr>
                                    </p:animEffect>
                                    <p:anim calcmode="lin" valueType="num">
                                      <p:cBhvr>
                                        <p:cTn id="15" dur="500" fill="hold"/>
                                        <p:tgtEl>
                                          <p:spTgt spid="62470">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62470">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2470">
                                            <p:txEl>
                                              <p:pRg st="3" end="3"/>
                                            </p:txEl>
                                          </p:spTgt>
                                        </p:tgtEl>
                                        <p:attrNameLst>
                                          <p:attrName>style.visibility</p:attrName>
                                        </p:attrNameLst>
                                      </p:cBhvr>
                                      <p:to>
                                        <p:strVal val="visible"/>
                                      </p:to>
                                    </p:set>
                                    <p:animEffect transition="in" filter="fade">
                                      <p:cBhvr>
                                        <p:cTn id="21" dur="500"/>
                                        <p:tgtEl>
                                          <p:spTgt spid="62470">
                                            <p:txEl>
                                              <p:pRg st="3" end="3"/>
                                            </p:txEl>
                                          </p:spTgt>
                                        </p:tgtEl>
                                      </p:cBhvr>
                                    </p:animEffect>
                                    <p:anim calcmode="lin" valueType="num">
                                      <p:cBhvr>
                                        <p:cTn id="22" dur="500" fill="hold"/>
                                        <p:tgtEl>
                                          <p:spTgt spid="62470">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62470">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2470">
                                            <p:txEl>
                                              <p:pRg st="5" end="5"/>
                                            </p:txEl>
                                          </p:spTgt>
                                        </p:tgtEl>
                                        <p:attrNameLst>
                                          <p:attrName>style.visibility</p:attrName>
                                        </p:attrNameLst>
                                      </p:cBhvr>
                                      <p:to>
                                        <p:strVal val="visible"/>
                                      </p:to>
                                    </p:set>
                                    <p:animEffect transition="in" filter="fade">
                                      <p:cBhvr>
                                        <p:cTn id="28" dur="500"/>
                                        <p:tgtEl>
                                          <p:spTgt spid="62470">
                                            <p:txEl>
                                              <p:pRg st="5" end="5"/>
                                            </p:txEl>
                                          </p:spTgt>
                                        </p:tgtEl>
                                      </p:cBhvr>
                                    </p:animEffect>
                                    <p:anim calcmode="lin" valueType="num">
                                      <p:cBhvr>
                                        <p:cTn id="29" dur="500" fill="hold"/>
                                        <p:tgtEl>
                                          <p:spTgt spid="62470">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62470">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2470">
                                            <p:txEl>
                                              <p:pRg st="6" end="6"/>
                                            </p:txEl>
                                          </p:spTgt>
                                        </p:tgtEl>
                                        <p:attrNameLst>
                                          <p:attrName>style.visibility</p:attrName>
                                        </p:attrNameLst>
                                      </p:cBhvr>
                                      <p:to>
                                        <p:strVal val="visible"/>
                                      </p:to>
                                    </p:set>
                                    <p:animEffect transition="in" filter="fade">
                                      <p:cBhvr>
                                        <p:cTn id="35" dur="500"/>
                                        <p:tgtEl>
                                          <p:spTgt spid="62470">
                                            <p:txEl>
                                              <p:pRg st="6" end="6"/>
                                            </p:txEl>
                                          </p:spTgt>
                                        </p:tgtEl>
                                      </p:cBhvr>
                                    </p:animEffect>
                                    <p:anim calcmode="lin" valueType="num">
                                      <p:cBhvr>
                                        <p:cTn id="36" dur="500" fill="hold"/>
                                        <p:tgtEl>
                                          <p:spTgt spid="624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62470">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62470">
                                            <p:txEl>
                                              <p:pRg st="7" end="7"/>
                                            </p:txEl>
                                          </p:spTgt>
                                        </p:tgtEl>
                                        <p:attrNameLst>
                                          <p:attrName>style.visibility</p:attrName>
                                        </p:attrNameLst>
                                      </p:cBhvr>
                                      <p:to>
                                        <p:strVal val="visible"/>
                                      </p:to>
                                    </p:set>
                                    <p:animEffect transition="in" filter="fade">
                                      <p:cBhvr>
                                        <p:cTn id="42" dur="500"/>
                                        <p:tgtEl>
                                          <p:spTgt spid="62470">
                                            <p:txEl>
                                              <p:pRg st="7" end="7"/>
                                            </p:txEl>
                                          </p:spTgt>
                                        </p:tgtEl>
                                      </p:cBhvr>
                                    </p:animEffect>
                                    <p:anim calcmode="lin" valueType="num">
                                      <p:cBhvr>
                                        <p:cTn id="43" dur="500" fill="hold"/>
                                        <p:tgtEl>
                                          <p:spTgt spid="62470">
                                            <p:txEl>
                                              <p:pRg st="7" end="7"/>
                                            </p:txEl>
                                          </p:spTgt>
                                        </p:tgtEl>
                                        <p:attrNameLst>
                                          <p:attrName>ppt_x</p:attrName>
                                        </p:attrNameLst>
                                      </p:cBhvr>
                                      <p:tavLst>
                                        <p:tav tm="0">
                                          <p:val>
                                            <p:strVal val="#ppt_x"/>
                                          </p:val>
                                        </p:tav>
                                        <p:tav tm="100000">
                                          <p:val>
                                            <p:strVal val="#ppt_x"/>
                                          </p:val>
                                        </p:tav>
                                      </p:tavLst>
                                    </p:anim>
                                    <p:anim calcmode="lin" valueType="num">
                                      <p:cBhvr>
                                        <p:cTn id="44" dur="500" fill="hold"/>
                                        <p:tgtEl>
                                          <p:spTgt spid="62470">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62470">
                                            <p:txEl>
                                              <p:pRg st="8" end="8"/>
                                            </p:txEl>
                                          </p:spTgt>
                                        </p:tgtEl>
                                        <p:attrNameLst>
                                          <p:attrName>style.visibility</p:attrName>
                                        </p:attrNameLst>
                                      </p:cBhvr>
                                      <p:to>
                                        <p:strVal val="visible"/>
                                      </p:to>
                                    </p:set>
                                    <p:animEffect transition="in" filter="fade">
                                      <p:cBhvr>
                                        <p:cTn id="49" dur="500"/>
                                        <p:tgtEl>
                                          <p:spTgt spid="62470">
                                            <p:txEl>
                                              <p:pRg st="8" end="8"/>
                                            </p:txEl>
                                          </p:spTgt>
                                        </p:tgtEl>
                                      </p:cBhvr>
                                    </p:animEffect>
                                    <p:anim calcmode="lin" valueType="num">
                                      <p:cBhvr>
                                        <p:cTn id="50" dur="500" fill="hold"/>
                                        <p:tgtEl>
                                          <p:spTgt spid="62470">
                                            <p:txEl>
                                              <p:pRg st="8" end="8"/>
                                            </p:txEl>
                                          </p:spTgt>
                                        </p:tgtEl>
                                        <p:attrNameLst>
                                          <p:attrName>ppt_x</p:attrName>
                                        </p:attrNameLst>
                                      </p:cBhvr>
                                      <p:tavLst>
                                        <p:tav tm="0">
                                          <p:val>
                                            <p:strVal val="#ppt_x"/>
                                          </p:val>
                                        </p:tav>
                                        <p:tav tm="100000">
                                          <p:val>
                                            <p:strVal val="#ppt_x"/>
                                          </p:val>
                                        </p:tav>
                                      </p:tavLst>
                                    </p:anim>
                                    <p:anim calcmode="lin" valueType="num">
                                      <p:cBhvr>
                                        <p:cTn id="51" dur="500" fill="hold"/>
                                        <p:tgtEl>
                                          <p:spTgt spid="62470">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62470">
                                            <p:txEl>
                                              <p:pRg st="9" end="9"/>
                                            </p:txEl>
                                          </p:spTgt>
                                        </p:tgtEl>
                                        <p:attrNameLst>
                                          <p:attrName>style.visibility</p:attrName>
                                        </p:attrNameLst>
                                      </p:cBhvr>
                                      <p:to>
                                        <p:strVal val="visible"/>
                                      </p:to>
                                    </p:set>
                                    <p:animEffect transition="in" filter="fade">
                                      <p:cBhvr>
                                        <p:cTn id="56" dur="500"/>
                                        <p:tgtEl>
                                          <p:spTgt spid="62470">
                                            <p:txEl>
                                              <p:pRg st="9" end="9"/>
                                            </p:txEl>
                                          </p:spTgt>
                                        </p:tgtEl>
                                      </p:cBhvr>
                                    </p:animEffect>
                                    <p:anim calcmode="lin" valueType="num">
                                      <p:cBhvr>
                                        <p:cTn id="57" dur="500" fill="hold"/>
                                        <p:tgtEl>
                                          <p:spTgt spid="62470">
                                            <p:txEl>
                                              <p:pRg st="9" end="9"/>
                                            </p:txEl>
                                          </p:spTgt>
                                        </p:tgtEl>
                                        <p:attrNameLst>
                                          <p:attrName>ppt_x</p:attrName>
                                        </p:attrNameLst>
                                      </p:cBhvr>
                                      <p:tavLst>
                                        <p:tav tm="0">
                                          <p:val>
                                            <p:strVal val="#ppt_x"/>
                                          </p:val>
                                        </p:tav>
                                        <p:tav tm="100000">
                                          <p:val>
                                            <p:strVal val="#ppt_x"/>
                                          </p:val>
                                        </p:tav>
                                      </p:tavLst>
                                    </p:anim>
                                    <p:anim calcmode="lin" valueType="num">
                                      <p:cBhvr>
                                        <p:cTn id="58" dur="500" fill="hold"/>
                                        <p:tgtEl>
                                          <p:spTgt spid="62470">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62469">
                                            <p:txEl>
                                              <p:pRg st="0" end="0"/>
                                            </p:txEl>
                                          </p:spTgt>
                                        </p:tgtEl>
                                        <p:attrNameLst>
                                          <p:attrName>style.visibility</p:attrName>
                                        </p:attrNameLst>
                                      </p:cBhvr>
                                      <p:to>
                                        <p:strVal val="visible"/>
                                      </p:to>
                                    </p:set>
                                    <p:animEffect transition="in" filter="fade">
                                      <p:cBhvr>
                                        <p:cTn id="63" dur="500"/>
                                        <p:tgtEl>
                                          <p:spTgt spid="62469">
                                            <p:txEl>
                                              <p:pRg st="0" end="0"/>
                                            </p:txEl>
                                          </p:spTgt>
                                        </p:tgtEl>
                                      </p:cBhvr>
                                    </p:animEffect>
                                    <p:anim calcmode="lin" valueType="num">
                                      <p:cBhvr>
                                        <p:cTn id="64" dur="500" fill="hold"/>
                                        <p:tgtEl>
                                          <p:spTgt spid="62469">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6246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4" presetClass="entr" presetSubtype="0" fill="hold" grpId="0" nodeType="clickEffect">
                                  <p:stCondLst>
                                    <p:cond delay="0"/>
                                  </p:stCondLst>
                                  <p:childTnLst>
                                    <p:set>
                                      <p:cBhvr>
                                        <p:cTn id="69" dur="1" fill="hold">
                                          <p:stCondLst>
                                            <p:cond delay="0"/>
                                          </p:stCondLst>
                                        </p:cTn>
                                        <p:tgtEl>
                                          <p:spTgt spid="62469">
                                            <p:txEl>
                                              <p:pRg st="2" end="2"/>
                                            </p:txEl>
                                          </p:spTgt>
                                        </p:tgtEl>
                                        <p:attrNameLst>
                                          <p:attrName>style.visibility</p:attrName>
                                        </p:attrNameLst>
                                      </p:cBhvr>
                                      <p:to>
                                        <p:strVal val="visible"/>
                                      </p:to>
                                    </p:set>
                                    <p:animEffect transition="in" filter="fade">
                                      <p:cBhvr>
                                        <p:cTn id="70" dur="500"/>
                                        <p:tgtEl>
                                          <p:spTgt spid="62469">
                                            <p:txEl>
                                              <p:pRg st="2" end="2"/>
                                            </p:txEl>
                                          </p:spTgt>
                                        </p:tgtEl>
                                      </p:cBhvr>
                                    </p:animEffect>
                                    <p:anim calcmode="lin" valueType="num">
                                      <p:cBhvr>
                                        <p:cTn id="71" dur="500" fill="hold"/>
                                        <p:tgtEl>
                                          <p:spTgt spid="62469">
                                            <p:txEl>
                                              <p:pRg st="2" end="2"/>
                                            </p:txEl>
                                          </p:spTgt>
                                        </p:tgtEl>
                                        <p:attrNameLst>
                                          <p:attrName>ppt_x</p:attrName>
                                        </p:attrNameLst>
                                      </p:cBhvr>
                                      <p:tavLst>
                                        <p:tav tm="0">
                                          <p:val>
                                            <p:strVal val="#ppt_x"/>
                                          </p:val>
                                        </p:tav>
                                        <p:tav tm="100000">
                                          <p:val>
                                            <p:strVal val="#ppt_x"/>
                                          </p:val>
                                        </p:tav>
                                      </p:tavLst>
                                    </p:anim>
                                    <p:anim calcmode="lin" valueType="num">
                                      <p:cBhvr>
                                        <p:cTn id="72" dur="500" fill="hold"/>
                                        <p:tgtEl>
                                          <p:spTgt spid="62469">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build="p"/>
      <p:bldP spid="6247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500174"/>
            <a:ext cx="8229600" cy="438896"/>
          </a:xfrm>
        </p:spPr>
        <p:txBody>
          <a:bodyPr>
            <a:normAutofit fontScale="90000"/>
          </a:bodyPr>
          <a:lstStyle/>
          <a:p>
            <a:pPr algn="ctr"/>
            <a:r>
              <a:rPr lang="ru-RU" sz="3000" b="1" dirty="0"/>
              <a:t>Бланк документа -</a:t>
            </a:r>
            <a:r>
              <a:rPr lang="ru-RU" sz="2800" dirty="0"/>
              <a:t> лист бумаги или электронный шаблон с реквизитами, идентифицирующими автора официального документа. (ГОСТ Р 7.0.8-2013)</a:t>
            </a:r>
            <a:endParaRPr lang="ru-RU" sz="2800" b="1" dirty="0"/>
          </a:p>
        </p:txBody>
      </p:sp>
      <p:sp>
        <p:nvSpPr>
          <p:cNvPr id="3" name="Содержимое 2"/>
          <p:cNvSpPr>
            <a:spLocks noGrp="1"/>
          </p:cNvSpPr>
          <p:nvPr>
            <p:ph idx="1"/>
          </p:nvPr>
        </p:nvSpPr>
        <p:spPr>
          <a:xfrm>
            <a:off x="457200" y="1928802"/>
            <a:ext cx="8229600" cy="4395798"/>
          </a:xfrm>
        </p:spPr>
        <p:txBody>
          <a:bodyPr>
            <a:normAutofit fontScale="62500" lnSpcReduction="20000"/>
          </a:bodyPr>
          <a:lstStyle/>
          <a:p>
            <a:pPr>
              <a:buNone/>
            </a:pPr>
            <a:r>
              <a:rPr lang="ru-RU" dirty="0"/>
              <a:t>1. Для изготовления бланков документов, используется бумага форматов A4 (210 </a:t>
            </a:r>
            <a:r>
              <a:rPr lang="ru-RU" dirty="0" err="1"/>
              <a:t>x</a:t>
            </a:r>
            <a:r>
              <a:rPr lang="ru-RU" dirty="0"/>
              <a:t> 297 мм), A5 (148 </a:t>
            </a:r>
            <a:r>
              <a:rPr lang="ru-RU" dirty="0" err="1"/>
              <a:t>x</a:t>
            </a:r>
            <a:r>
              <a:rPr lang="ru-RU" dirty="0"/>
              <a:t> 210 мм); для изготовления бланков резолюций используется бумага форматов A5 (148 </a:t>
            </a:r>
            <a:r>
              <a:rPr lang="ru-RU" dirty="0" err="1"/>
              <a:t>x</a:t>
            </a:r>
            <a:r>
              <a:rPr lang="ru-RU" dirty="0"/>
              <a:t> 210 мм), A6 (105 </a:t>
            </a:r>
            <a:r>
              <a:rPr lang="ru-RU" dirty="0" err="1"/>
              <a:t>x</a:t>
            </a:r>
            <a:r>
              <a:rPr lang="ru-RU" dirty="0"/>
              <a:t> 148).</a:t>
            </a:r>
          </a:p>
          <a:p>
            <a:pPr>
              <a:buNone/>
            </a:pPr>
            <a:r>
              <a:rPr lang="ru-RU" dirty="0"/>
              <a:t>Каждый лист документа, оформленный на бланке или без него, должен иметь поля не менее:</a:t>
            </a:r>
          </a:p>
          <a:p>
            <a:r>
              <a:rPr lang="ru-RU" dirty="0"/>
              <a:t>20 мм - левое;</a:t>
            </a:r>
          </a:p>
          <a:p>
            <a:r>
              <a:rPr lang="ru-RU" dirty="0"/>
              <a:t>10 мм - правое;</a:t>
            </a:r>
          </a:p>
          <a:p>
            <a:r>
              <a:rPr lang="ru-RU" dirty="0"/>
              <a:t>20 мм - верхнее;</a:t>
            </a:r>
          </a:p>
          <a:p>
            <a:r>
              <a:rPr lang="ru-RU" dirty="0"/>
              <a:t>20 мм - нижнее.</a:t>
            </a:r>
          </a:p>
          <a:p>
            <a:pPr>
              <a:buNone/>
            </a:pPr>
            <a:r>
              <a:rPr lang="ru-RU" dirty="0"/>
              <a:t>Документы длительных (свыше 10 лет) сроков хранения должны иметь левое поле не менее 30 мм.</a:t>
            </a:r>
          </a:p>
          <a:p>
            <a:pPr>
              <a:buNone/>
            </a:pPr>
            <a:r>
              <a:rPr lang="ru-RU" dirty="0"/>
              <a:t>2. Бланки документов на бумажном носителе и электронные шаблоны бланков изготавливаются на основании макетов бланков, утверждаемых руководителем организации.</a:t>
            </a:r>
          </a:p>
          <a:p>
            <a:pPr>
              <a:buNone/>
            </a:pPr>
            <a:r>
              <a:rPr lang="ru-RU" dirty="0"/>
              <a:t>Бланки документов следует изготавливать на белой бумаге или бумаге светлых тонов.</a:t>
            </a:r>
          </a:p>
          <a:p>
            <a:pPr>
              <a:buNone/>
            </a:pPr>
            <a:r>
              <a:rPr lang="ru-RU" dirty="0"/>
              <a:t>Электронные шаблоны бланков документов должны быть защищены от несанкционированных изменений.</a:t>
            </a:r>
          </a:p>
          <a:p>
            <a:pPr>
              <a:buNone/>
            </a:pPr>
            <a:r>
              <a:rPr lang="ru-RU" dirty="0"/>
              <a:t>3. В зависимости от расположения реквизитов устанавливается два варианта бланков - угловой и продольный </a:t>
            </a:r>
          </a:p>
          <a:p>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2" descr="klassif3"/>
          <p:cNvPicPr>
            <a:picLocks noChangeAspect="1" noChangeArrowheads="1"/>
          </p:cNvPicPr>
          <p:nvPr/>
        </p:nvPicPr>
        <p:blipFill>
          <a:blip r:embed="rId2" cstate="print"/>
          <a:srcRect/>
          <a:stretch>
            <a:fillRect/>
          </a:stretch>
        </p:blipFill>
        <p:spPr bwMode="auto">
          <a:xfrm>
            <a:off x="357158" y="2428868"/>
            <a:ext cx="8486775" cy="3929063"/>
          </a:xfrm>
          <a:prstGeom prst="rect">
            <a:avLst/>
          </a:prstGeom>
          <a:noFill/>
          <a:ln w="9525">
            <a:noFill/>
            <a:miter lim="800000"/>
            <a:headEnd/>
            <a:tailEnd/>
          </a:ln>
        </p:spPr>
      </p:pic>
      <p:sp>
        <p:nvSpPr>
          <p:cNvPr id="9222" name="Rectangle 3"/>
          <p:cNvSpPr>
            <a:spLocks noChangeArrowheads="1"/>
          </p:cNvSpPr>
          <p:nvPr/>
        </p:nvSpPr>
        <p:spPr bwMode="auto">
          <a:xfrm>
            <a:off x="285720" y="714356"/>
            <a:ext cx="8572500" cy="1200150"/>
          </a:xfrm>
          <a:prstGeom prst="rect">
            <a:avLst/>
          </a:prstGeom>
          <a:noFill/>
          <a:ln w="9525">
            <a:noFill/>
            <a:miter lim="800000"/>
            <a:headEnd/>
            <a:tailEnd/>
          </a:ln>
        </p:spPr>
        <p:txBody>
          <a:bodyPr anchor="ctr">
            <a:spAutoFit/>
          </a:bodyPr>
          <a:lstStyle/>
          <a:p>
            <a:pPr indent="288925" algn="just"/>
            <a:r>
              <a:rPr lang="ru-RU" sz="2400" dirty="0">
                <a:latin typeface="Calibri" pitchFamily="34" charset="0"/>
                <a:cs typeface="Times New Roman" pitchFamily="18" charset="0"/>
              </a:rPr>
              <a:t>В зависимости от </a:t>
            </a:r>
            <a:r>
              <a:rPr lang="ru-RU" sz="2400" b="1" dirty="0">
                <a:latin typeface="Calibri" pitchFamily="34" charset="0"/>
                <a:cs typeface="Times New Roman" pitchFamily="18" charset="0"/>
              </a:rPr>
              <a:t>расположения реквизитов </a:t>
            </a:r>
            <a:r>
              <a:rPr lang="ru-RU" sz="2400" dirty="0">
                <a:latin typeface="Calibri" pitchFamily="34" charset="0"/>
                <a:cs typeface="Times New Roman" pitchFamily="18" charset="0"/>
              </a:rPr>
              <a:t>устанавливают два варианта бланков: </a:t>
            </a:r>
          </a:p>
          <a:p>
            <a:pPr indent="288925" algn="just"/>
            <a:r>
              <a:rPr lang="ru-RU" sz="2400" dirty="0">
                <a:latin typeface="Calibri" pitchFamily="34" charset="0"/>
                <a:cs typeface="Times New Roman" pitchFamily="18" charset="0"/>
              </a:rPr>
              <a:t>***</a:t>
            </a:r>
            <a:r>
              <a:rPr lang="ru-RU" sz="2400" b="1" dirty="0">
                <a:latin typeface="Calibri" pitchFamily="34" charset="0"/>
                <a:cs typeface="Times New Roman" pitchFamily="18" charset="0"/>
              </a:rPr>
              <a:t>Б</a:t>
            </a:r>
            <a:r>
              <a:rPr lang="ru-RU" sz="2400" b="1" dirty="0"/>
              <a:t>ланк  с угловым расположением реквизитов </a:t>
            </a:r>
            <a:endParaRPr lang="ru-RU" sz="2400" dirty="0">
              <a:latin typeface="Calibri" pitchFamily="34" charset="0"/>
            </a:endParaRPr>
          </a:p>
        </p:txBody>
      </p:sp>
      <p:sp>
        <p:nvSpPr>
          <p:cNvPr id="7" name="Номер слайда 6"/>
          <p:cNvSpPr>
            <a:spLocks noGrp="1"/>
          </p:cNvSpPr>
          <p:nvPr>
            <p:ph type="sldNum" sz="quarter" idx="12"/>
          </p:nvPr>
        </p:nvSpPr>
        <p:spPr/>
        <p:txBody>
          <a:bodyPr/>
          <a:lstStyle/>
          <a:p>
            <a:pPr>
              <a:defRPr/>
            </a:pPr>
            <a:fld id="{AD64DC4D-B7B6-4CF6-BF36-B628285248B6}" type="slidenum">
              <a:rPr lang="ru-RU" smtClean="0"/>
              <a:pPr>
                <a:defRPr/>
              </a:pPr>
              <a:t>51</a:t>
            </a:fld>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ChangeArrowheads="1"/>
          </p:cNvSpPr>
          <p:nvPr/>
        </p:nvSpPr>
        <p:spPr bwMode="auto">
          <a:xfrm>
            <a:off x="285720" y="1000108"/>
            <a:ext cx="8572500" cy="461962"/>
          </a:xfrm>
          <a:prstGeom prst="rect">
            <a:avLst/>
          </a:prstGeom>
          <a:noFill/>
          <a:ln w="9525">
            <a:noFill/>
            <a:miter lim="800000"/>
            <a:headEnd/>
            <a:tailEnd/>
          </a:ln>
        </p:spPr>
        <p:txBody>
          <a:bodyPr anchor="ctr">
            <a:spAutoFit/>
          </a:bodyPr>
          <a:lstStyle/>
          <a:p>
            <a:pPr indent="288925" algn="just"/>
            <a:r>
              <a:rPr lang="ru-RU" sz="2400" dirty="0">
                <a:latin typeface="Calibri" pitchFamily="34" charset="0"/>
                <a:cs typeface="Times New Roman" pitchFamily="18" charset="0"/>
              </a:rPr>
              <a:t>***</a:t>
            </a:r>
            <a:r>
              <a:rPr lang="ru-RU" sz="2400" b="1" dirty="0">
                <a:latin typeface="Calibri" pitchFamily="34" charset="0"/>
                <a:cs typeface="Times New Roman" pitchFamily="18" charset="0"/>
              </a:rPr>
              <a:t>Б</a:t>
            </a:r>
            <a:r>
              <a:rPr lang="ru-RU" sz="2400" b="1" dirty="0"/>
              <a:t>ланк  с продольным расположением реквизитов </a:t>
            </a:r>
            <a:endParaRPr lang="ru-RU" sz="2400" dirty="0">
              <a:latin typeface="Calibri" pitchFamily="34" charset="0"/>
            </a:endParaRPr>
          </a:p>
        </p:txBody>
      </p:sp>
      <p:pic>
        <p:nvPicPr>
          <p:cNvPr id="10246" name="Picture 2" descr="obsh3"/>
          <p:cNvPicPr>
            <a:picLocks noChangeAspect="1" noChangeArrowheads="1"/>
          </p:cNvPicPr>
          <p:nvPr/>
        </p:nvPicPr>
        <p:blipFill>
          <a:blip r:embed="rId2" cstate="print"/>
          <a:srcRect/>
          <a:stretch>
            <a:fillRect/>
          </a:stretch>
        </p:blipFill>
        <p:spPr bwMode="auto">
          <a:xfrm>
            <a:off x="285720" y="2285992"/>
            <a:ext cx="8509000" cy="3714750"/>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pPr>
              <a:defRPr/>
            </a:pPr>
            <a:fld id="{73C4C243-2A5D-4421-B397-9C73C9F8DE34}" type="slidenum">
              <a:rPr lang="ru-RU" smtClean="0"/>
              <a:pPr>
                <a:defRPr/>
              </a:pPr>
              <a:t>52</a:t>
            </a:fld>
            <a:endParaRPr lang="ru-RU"/>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714380"/>
          </a:xfrm>
        </p:spPr>
        <p:txBody>
          <a:bodyPr>
            <a:normAutofit/>
          </a:bodyPr>
          <a:lstStyle/>
          <a:p>
            <a:pPr algn="ctr"/>
            <a:r>
              <a:rPr lang="ru-RU" sz="2500" b="1" dirty="0"/>
              <a:t>Виды бланков</a:t>
            </a:r>
          </a:p>
        </p:txBody>
      </p:sp>
      <p:sp>
        <p:nvSpPr>
          <p:cNvPr id="3" name="Содержимое 2"/>
          <p:cNvSpPr>
            <a:spLocks noGrp="1"/>
          </p:cNvSpPr>
          <p:nvPr>
            <p:ph idx="1"/>
          </p:nvPr>
        </p:nvSpPr>
        <p:spPr>
          <a:xfrm>
            <a:off x="457200" y="1571612"/>
            <a:ext cx="8229600" cy="4752988"/>
          </a:xfrm>
        </p:spPr>
        <p:txBody>
          <a:bodyPr/>
          <a:lstStyle/>
          <a:p>
            <a:pPr>
              <a:buNone/>
            </a:pPr>
            <a:r>
              <a:rPr lang="ru-RU" dirty="0"/>
              <a:t>- общий бланк;</a:t>
            </a:r>
          </a:p>
          <a:p>
            <a:pPr>
              <a:buNone/>
            </a:pPr>
            <a:r>
              <a:rPr lang="ru-RU" dirty="0"/>
              <a:t>- бланк письма;</a:t>
            </a:r>
          </a:p>
          <a:p>
            <a:pPr>
              <a:buNone/>
            </a:pPr>
            <a:r>
              <a:rPr lang="ru-RU" dirty="0"/>
              <a:t>- бланк конкретного вида документа.</a:t>
            </a:r>
          </a:p>
          <a:p>
            <a:r>
              <a:rPr lang="ru-RU" dirty="0"/>
              <a:t>Нормативными правовыми актами организации устанавливаются виды применяемых бланков и их разновидности (бланк письма структурного подразделения, бланк письма должностного лица, бланк приказа, бланк распоряжения, бланк протокола и др.).</a:t>
            </a:r>
          </a:p>
          <a:p>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643050"/>
            <a:ext cx="8229600" cy="724648"/>
          </a:xfrm>
        </p:spPr>
        <p:txBody>
          <a:bodyPr>
            <a:normAutofit fontScale="90000"/>
          </a:bodyPr>
          <a:lstStyle/>
          <a:p>
            <a:pPr algn="ctr"/>
            <a:r>
              <a:rPr lang="ru-RU" sz="3000" b="1" dirty="0"/>
              <a:t>Общий бланка организации</a:t>
            </a:r>
            <a:br>
              <a:rPr lang="ru-RU" sz="3000" b="1" dirty="0"/>
            </a:br>
            <a:r>
              <a:rPr lang="ru-RU" sz="2800" dirty="0">
                <a:solidFill>
                  <a:schemeClr val="tx1"/>
                </a:solidFill>
              </a:rPr>
              <a:t>используется для изготовления любых видов документов, кроме делового (служебного) письма.</a:t>
            </a:r>
            <a:br>
              <a:rPr lang="ru-RU" sz="2800" dirty="0"/>
            </a:br>
            <a:endParaRPr lang="ru-RU" sz="3000" b="1" dirty="0"/>
          </a:p>
        </p:txBody>
      </p:sp>
      <p:sp>
        <p:nvSpPr>
          <p:cNvPr id="3" name="Содержимое 2"/>
          <p:cNvSpPr>
            <a:spLocks noGrp="1"/>
          </p:cNvSpPr>
          <p:nvPr>
            <p:ph idx="1"/>
          </p:nvPr>
        </p:nvSpPr>
        <p:spPr>
          <a:xfrm>
            <a:off x="857224" y="3000372"/>
            <a:ext cx="7829576" cy="3000396"/>
          </a:xfrm>
        </p:spPr>
        <p:txBody>
          <a:bodyPr>
            <a:normAutofit fontScale="62500" lnSpcReduction="20000"/>
          </a:bodyPr>
          <a:lstStyle/>
          <a:p>
            <a:endParaRPr lang="ru-RU" dirty="0"/>
          </a:p>
          <a:p>
            <a:pPr algn="ctr">
              <a:buNone/>
            </a:pPr>
            <a:r>
              <a:rPr lang="ru-RU" dirty="0"/>
              <a:t>                  </a:t>
            </a:r>
            <a:r>
              <a:rPr lang="ru-RU" dirty="0" err="1"/>
              <a:t>Росархив</a:t>
            </a:r>
            <a:endParaRPr lang="ru-RU" dirty="0"/>
          </a:p>
          <a:p>
            <a:pPr algn="ctr">
              <a:buNone/>
            </a:pPr>
            <a:r>
              <a:rPr lang="ru-RU" dirty="0"/>
              <a:t> </a:t>
            </a:r>
          </a:p>
          <a:p>
            <a:pPr algn="ctr">
              <a:buNone/>
            </a:pPr>
            <a:r>
              <a:rPr lang="ru-RU" dirty="0"/>
              <a:t>                     Федеральное бюджетное учреждение</a:t>
            </a:r>
          </a:p>
          <a:p>
            <a:pPr algn="ctr">
              <a:buNone/>
            </a:pPr>
            <a:r>
              <a:rPr lang="ru-RU" dirty="0"/>
              <a:t>             "Всероссийский научно-исследовательский институт</a:t>
            </a:r>
          </a:p>
          <a:p>
            <a:pPr algn="ctr">
              <a:buNone/>
            </a:pPr>
            <a:r>
              <a:rPr lang="ru-RU" dirty="0"/>
              <a:t>                    документоведения и архивного дела"</a:t>
            </a:r>
          </a:p>
          <a:p>
            <a:pPr algn="ctr">
              <a:buNone/>
            </a:pPr>
            <a:r>
              <a:rPr lang="ru-RU" dirty="0"/>
              <a:t>                                 (ВНИИДАД)</a:t>
            </a:r>
          </a:p>
          <a:p>
            <a:pPr algn="ctr">
              <a:buNone/>
            </a:pPr>
            <a:r>
              <a:rPr lang="ru-RU" dirty="0"/>
              <a:t> </a:t>
            </a:r>
          </a:p>
          <a:p>
            <a:pPr algn="just">
              <a:buNone/>
            </a:pPr>
            <a:r>
              <a:rPr lang="ru-RU" dirty="0"/>
              <a:t>__________________                                                                                 N ___ ___________</a:t>
            </a:r>
          </a:p>
          <a:p>
            <a:pPr algn="ctr">
              <a:buNone/>
            </a:pPr>
            <a:r>
              <a:rPr lang="ru-RU" dirty="0"/>
              <a:t> </a:t>
            </a:r>
          </a:p>
          <a:p>
            <a:pPr algn="ctr">
              <a:buNone/>
            </a:pPr>
            <a:r>
              <a:rPr lang="ru-RU" dirty="0"/>
              <a:t>                Москва</a:t>
            </a:r>
          </a:p>
          <a:p>
            <a:pPr>
              <a:buNone/>
            </a:pPr>
            <a:r>
              <a:rPr lang="ru-RU" dirty="0"/>
              <a:t> </a:t>
            </a:r>
          </a:p>
          <a:p>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000" b="1" dirty="0"/>
              <a:t>Образец углового бланка письма организации</a:t>
            </a:r>
            <a:br>
              <a:rPr lang="ru-RU" sz="3000" b="1" dirty="0"/>
            </a:br>
            <a:endParaRPr lang="ru-RU" sz="3000" b="1" dirty="0"/>
          </a:p>
        </p:txBody>
      </p:sp>
      <p:sp>
        <p:nvSpPr>
          <p:cNvPr id="3" name="Содержимое 2"/>
          <p:cNvSpPr>
            <a:spLocks noGrp="1"/>
          </p:cNvSpPr>
          <p:nvPr>
            <p:ph idx="1"/>
          </p:nvPr>
        </p:nvSpPr>
        <p:spPr/>
        <p:txBody>
          <a:bodyPr>
            <a:normAutofit fontScale="62500" lnSpcReduction="20000"/>
          </a:bodyPr>
          <a:lstStyle/>
          <a:p>
            <a:pPr>
              <a:buNone/>
            </a:pPr>
            <a:r>
              <a:rPr lang="ru-RU" dirty="0"/>
              <a:t>                             </a:t>
            </a:r>
            <a:r>
              <a:rPr lang="ru-RU" dirty="0" err="1"/>
              <a:t>Росархив</a:t>
            </a:r>
            <a:endParaRPr lang="ru-RU" dirty="0"/>
          </a:p>
          <a:p>
            <a:pPr>
              <a:buNone/>
            </a:pPr>
            <a:r>
              <a:rPr lang="ru-RU" dirty="0"/>
              <a:t> </a:t>
            </a:r>
          </a:p>
          <a:p>
            <a:pPr>
              <a:buNone/>
            </a:pPr>
            <a:r>
              <a:rPr lang="ru-RU" dirty="0"/>
              <a:t>       Федеральное бюджетное учреждение</a:t>
            </a:r>
          </a:p>
          <a:p>
            <a:pPr>
              <a:buNone/>
            </a:pPr>
            <a:r>
              <a:rPr lang="ru-RU" dirty="0"/>
              <a:t>               "Всероссийский научно-</a:t>
            </a:r>
          </a:p>
          <a:p>
            <a:pPr>
              <a:buNone/>
            </a:pPr>
            <a:r>
              <a:rPr lang="ru-RU" dirty="0"/>
              <a:t>            исследовательский институт</a:t>
            </a:r>
          </a:p>
          <a:p>
            <a:pPr>
              <a:buNone/>
            </a:pPr>
            <a:r>
              <a:rPr lang="ru-RU" dirty="0"/>
              <a:t>       документоведения и архивного дела"</a:t>
            </a:r>
          </a:p>
          <a:p>
            <a:pPr>
              <a:buNone/>
            </a:pPr>
            <a:r>
              <a:rPr lang="ru-RU" dirty="0"/>
              <a:t>                       (ВНИИДАД)</a:t>
            </a:r>
          </a:p>
          <a:p>
            <a:pPr>
              <a:buNone/>
            </a:pPr>
            <a:r>
              <a:rPr lang="ru-RU" dirty="0"/>
              <a:t> </a:t>
            </a:r>
          </a:p>
          <a:p>
            <a:pPr>
              <a:buNone/>
            </a:pPr>
            <a:r>
              <a:rPr lang="ru-RU" dirty="0"/>
              <a:t>     Профсоюзная ул., д. 82, Москва, 117393</a:t>
            </a:r>
          </a:p>
          <a:p>
            <a:pPr>
              <a:buNone/>
            </a:pPr>
            <a:r>
              <a:rPr lang="ru-RU" dirty="0"/>
              <a:t>             Тел./факс (495) 718-78-74</a:t>
            </a:r>
          </a:p>
          <a:p>
            <a:pPr>
              <a:buNone/>
            </a:pPr>
            <a:r>
              <a:rPr lang="ru-RU" dirty="0"/>
              <a:t> </a:t>
            </a:r>
            <a:r>
              <a:rPr lang="ru-RU" dirty="0" err="1"/>
              <a:t>e-mail:mail@vniidad.ru</a:t>
            </a:r>
            <a:r>
              <a:rPr lang="ru-RU" dirty="0"/>
              <a:t>; http://www.vniidad.ru</a:t>
            </a:r>
          </a:p>
          <a:p>
            <a:pPr>
              <a:buNone/>
            </a:pPr>
            <a:r>
              <a:rPr lang="ru-RU" dirty="0"/>
              <a:t>     ОКПО 02842708; ОГРН 1027700380795;</a:t>
            </a:r>
          </a:p>
          <a:p>
            <a:pPr>
              <a:buNone/>
            </a:pPr>
            <a:r>
              <a:rPr lang="ru-RU" dirty="0"/>
              <a:t>         ИНН/КПП 7708033140/771001001</a:t>
            </a:r>
          </a:p>
          <a:p>
            <a:pPr>
              <a:buNone/>
            </a:pPr>
            <a:r>
              <a:rPr lang="ru-RU" dirty="0"/>
              <a:t>______________________ N ____________________</a:t>
            </a:r>
          </a:p>
          <a:p>
            <a:pPr>
              <a:buNone/>
            </a:pPr>
            <a:r>
              <a:rPr lang="ru-RU" dirty="0"/>
              <a:t> </a:t>
            </a:r>
          </a:p>
          <a:p>
            <a:pPr>
              <a:buNone/>
            </a:pPr>
            <a:r>
              <a:rPr lang="ru-RU" dirty="0"/>
              <a:t>На N _________________ от ___________________</a:t>
            </a:r>
          </a:p>
          <a:p>
            <a:pPr>
              <a:buNone/>
            </a:pPr>
            <a:r>
              <a:rPr lang="ru-RU" dirty="0"/>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8229600" cy="653210"/>
          </a:xfrm>
        </p:spPr>
        <p:txBody>
          <a:bodyPr>
            <a:normAutofit fontScale="90000"/>
          </a:bodyPr>
          <a:lstStyle/>
          <a:p>
            <a:pPr algn="ctr"/>
            <a:r>
              <a:rPr lang="ru-RU" sz="3000" b="1" dirty="0"/>
              <a:t>Образец бланка конкретного вида</a:t>
            </a:r>
            <a:br>
              <a:rPr lang="ru-RU" sz="3000" b="1" dirty="0"/>
            </a:br>
            <a:r>
              <a:rPr lang="ru-RU" sz="3000" b="1" dirty="0"/>
              <a:t>документа организации</a:t>
            </a:r>
            <a:br>
              <a:rPr lang="ru-RU" sz="3000" b="1" dirty="0"/>
            </a:br>
            <a:endParaRPr lang="ru-RU" sz="3000" b="1" dirty="0"/>
          </a:p>
        </p:txBody>
      </p:sp>
      <p:sp>
        <p:nvSpPr>
          <p:cNvPr id="3" name="Содержимое 2"/>
          <p:cNvSpPr>
            <a:spLocks noGrp="1"/>
          </p:cNvSpPr>
          <p:nvPr>
            <p:ph idx="1"/>
          </p:nvPr>
        </p:nvSpPr>
        <p:spPr>
          <a:xfrm>
            <a:off x="457200" y="1935480"/>
            <a:ext cx="8229600" cy="3922412"/>
          </a:xfrm>
        </p:spPr>
        <p:txBody>
          <a:bodyPr>
            <a:normAutofit fontScale="70000" lnSpcReduction="20000"/>
          </a:bodyPr>
          <a:lstStyle/>
          <a:p>
            <a:pPr>
              <a:buNone/>
            </a:pPr>
            <a:r>
              <a:rPr lang="ru-RU" dirty="0"/>
              <a:t>                                                        </a:t>
            </a:r>
            <a:r>
              <a:rPr lang="ru-RU" dirty="0" err="1"/>
              <a:t>Росархив</a:t>
            </a:r>
            <a:endParaRPr lang="ru-RU" dirty="0"/>
          </a:p>
          <a:p>
            <a:pPr>
              <a:buNone/>
            </a:pPr>
            <a:r>
              <a:rPr lang="ru-RU" dirty="0"/>
              <a:t> </a:t>
            </a:r>
          </a:p>
          <a:p>
            <a:pPr>
              <a:buNone/>
            </a:pPr>
            <a:r>
              <a:rPr lang="ru-RU" dirty="0"/>
              <a:t>                             Федеральное бюджетное учреждение</a:t>
            </a:r>
          </a:p>
          <a:p>
            <a:pPr>
              <a:buNone/>
            </a:pPr>
            <a:r>
              <a:rPr lang="ru-RU" dirty="0"/>
              <a:t>                 "Всероссийский научно-исследовательский институт</a:t>
            </a:r>
          </a:p>
          <a:p>
            <a:pPr>
              <a:buNone/>
            </a:pPr>
            <a:r>
              <a:rPr lang="ru-RU" dirty="0"/>
              <a:t>                           документоведения и архивного дела"</a:t>
            </a:r>
          </a:p>
          <a:p>
            <a:pPr>
              <a:buNone/>
            </a:pPr>
            <a:r>
              <a:rPr lang="ru-RU" dirty="0"/>
              <a:t>                                                (ВНИИДАД)</a:t>
            </a:r>
          </a:p>
          <a:p>
            <a:pPr>
              <a:buNone/>
            </a:pPr>
            <a:r>
              <a:rPr lang="ru-RU" dirty="0"/>
              <a:t> </a:t>
            </a:r>
          </a:p>
          <a:p>
            <a:pPr>
              <a:buNone/>
            </a:pPr>
            <a:r>
              <a:rPr lang="ru-RU" dirty="0"/>
              <a:t>                                                    ПРИКАЗ</a:t>
            </a:r>
          </a:p>
          <a:p>
            <a:pPr>
              <a:buNone/>
            </a:pPr>
            <a:r>
              <a:rPr lang="ru-RU" dirty="0"/>
              <a:t> </a:t>
            </a:r>
          </a:p>
          <a:p>
            <a:pPr>
              <a:buNone/>
            </a:pPr>
            <a:r>
              <a:rPr lang="ru-RU" dirty="0"/>
              <a:t>          _______________                                             N _____________</a:t>
            </a:r>
          </a:p>
          <a:p>
            <a:pPr>
              <a:buNone/>
            </a:pPr>
            <a:r>
              <a:rPr lang="ru-RU" dirty="0"/>
              <a:t> </a:t>
            </a:r>
          </a:p>
          <a:p>
            <a:pPr>
              <a:buNone/>
            </a:pPr>
            <a:r>
              <a:rPr lang="ru-RU" dirty="0"/>
              <a:t>                                                    Москва</a:t>
            </a:r>
          </a:p>
          <a:p>
            <a:pPr>
              <a:buNone/>
            </a:pPr>
            <a:r>
              <a:rPr lang="ru-RU" dirty="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000" b="1" dirty="0"/>
              <a:t>Реквизит  документа</a:t>
            </a:r>
          </a:p>
        </p:txBody>
      </p:sp>
      <p:sp>
        <p:nvSpPr>
          <p:cNvPr id="3" name="Содержимое 2"/>
          <p:cNvSpPr>
            <a:spLocks noGrp="1"/>
          </p:cNvSpPr>
          <p:nvPr>
            <p:ph idx="1"/>
          </p:nvPr>
        </p:nvSpPr>
        <p:spPr>
          <a:xfrm>
            <a:off x="304800" y="1928802"/>
            <a:ext cx="8686800" cy="4151323"/>
          </a:xfrm>
        </p:spPr>
        <p:txBody>
          <a:bodyPr/>
          <a:lstStyle/>
          <a:p>
            <a:r>
              <a:rPr lang="ru-RU" dirty="0"/>
              <a:t>Элемент оформления документа </a:t>
            </a:r>
            <a:r>
              <a:rPr lang="ru-RU" sz="2400" dirty="0"/>
              <a:t>(ГОСТ Р 7.0.8-2013)</a:t>
            </a:r>
            <a:endParaRPr lang="ru-RU" dirty="0"/>
          </a:p>
          <a:p>
            <a:endParaRPr lang="ru-RU" dirty="0"/>
          </a:p>
          <a:p>
            <a:endParaRPr lang="ru-RU" dirty="0"/>
          </a:p>
          <a:p>
            <a:r>
              <a:rPr lang="ru-RU" dirty="0"/>
              <a:t>ГОСТ Р 7.0.97-2016 установлен состав реквизитов (3</a:t>
            </a:r>
            <a:r>
              <a:rPr lang="en-US" dirty="0"/>
              <a:t>0</a:t>
            </a:r>
            <a:r>
              <a:rPr lang="ru-RU" dirty="0"/>
              <a:t>) и зоны и последовательность их размещение на документе. </a:t>
            </a:r>
          </a:p>
          <a:p>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p:cNvGraphicFramePr>
            <a:graphicFrameLocks noChangeAspect="1"/>
          </p:cNvGraphicFramePr>
          <p:nvPr/>
        </p:nvGraphicFramePr>
        <p:xfrm>
          <a:off x="571472" y="0"/>
          <a:ext cx="7885113" cy="7072337"/>
        </p:xfrm>
        <a:graphic>
          <a:graphicData uri="http://schemas.openxmlformats.org/presentationml/2006/ole">
            <mc:AlternateContent xmlns:mc="http://schemas.openxmlformats.org/markup-compatibility/2006">
              <mc:Choice xmlns:v="urn:schemas-microsoft-com:vml" Requires="v">
                <p:oleObj spid="_x0000_s1038" name="Документ" r:id="rId3" imgW="5963589" imgH="5549192" progId="Word.Document.12">
                  <p:embed/>
                </p:oleObj>
              </mc:Choice>
              <mc:Fallback>
                <p:oleObj name="Документ" r:id="rId3" imgW="5963589" imgH="5549192"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0"/>
                        <a:ext cx="7885113" cy="707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85720" y="214290"/>
          <a:ext cx="8572560" cy="6429420"/>
        </p:xfrm>
        <a:graphic>
          <a:graphicData uri="http://schemas.openxmlformats.org/presentationml/2006/ole">
            <mc:AlternateContent xmlns:mc="http://schemas.openxmlformats.org/markup-compatibility/2006">
              <mc:Choice xmlns:v="urn:schemas-microsoft-com:vml" Requires="v">
                <p:oleObj spid="_x0000_s2062" name="Документ" r:id="rId3" imgW="5963589" imgH="3973318" progId="Word.Document.12">
                  <p:embed/>
                </p:oleObj>
              </mc:Choice>
              <mc:Fallback>
                <p:oleObj name="Документ" r:id="rId3" imgW="5963589" imgH="3973318"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20" y="214290"/>
                        <a:ext cx="8572560" cy="642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7FD0901-E516-4C56-A04B-4A1430724239}"/>
              </a:ext>
            </a:extLst>
          </p:cNvPr>
          <p:cNvSpPr>
            <a:spLocks noGrp="1" noRot="1" noChangeArrowheads="1"/>
          </p:cNvSpPr>
          <p:nvPr>
            <p:ph type="title"/>
          </p:nvPr>
        </p:nvSpPr>
        <p:spPr>
          <a:xfrm>
            <a:off x="492369" y="404664"/>
            <a:ext cx="8229600" cy="1143000"/>
          </a:xfrm>
        </p:spPr>
        <p:txBody>
          <a:bodyPr>
            <a:normAutofit fontScale="90000"/>
          </a:bodyPr>
          <a:lstStyle/>
          <a:p>
            <a:pPr eaLnBrk="1" hangingPunct="1">
              <a:defRPr/>
            </a:pPr>
            <a:r>
              <a:rPr lang="ru-RU" altLang="ru-RU" sz="4000" dirty="0"/>
              <a:t>Исторические этапы делопроизводства</a:t>
            </a:r>
          </a:p>
        </p:txBody>
      </p:sp>
      <p:sp>
        <p:nvSpPr>
          <p:cNvPr id="8195" name="Rectangle 3">
            <a:extLst>
              <a:ext uri="{FF2B5EF4-FFF2-40B4-BE49-F238E27FC236}">
                <a16:creationId xmlns:a16="http://schemas.microsoft.com/office/drawing/2014/main" id="{3BDBB838-6F17-4ECC-9B71-68C4D117C7EA}"/>
              </a:ext>
            </a:extLst>
          </p:cNvPr>
          <p:cNvSpPr>
            <a:spLocks noGrp="1" noChangeArrowheads="1"/>
          </p:cNvSpPr>
          <p:nvPr>
            <p:ph type="body" idx="1"/>
          </p:nvPr>
        </p:nvSpPr>
        <p:spPr>
          <a:xfrm>
            <a:off x="468313" y="1773238"/>
            <a:ext cx="8229600" cy="4525962"/>
          </a:xfrm>
        </p:spPr>
        <p:txBody>
          <a:bodyPr/>
          <a:lstStyle/>
          <a:p>
            <a:pPr marL="609600" indent="-609600" eaLnBrk="1" hangingPunct="1">
              <a:buFont typeface="Wingdings" panose="05000000000000000000" pitchFamily="2" charset="2"/>
              <a:buAutoNum type="arabicPeriod"/>
              <a:defRPr/>
            </a:pPr>
            <a:r>
              <a:rPr lang="ru-RU" altLang="ru-RU" sz="2800" dirty="0"/>
              <a:t>Делопроизводство в древнерусском государстве IX-XV вв.</a:t>
            </a:r>
          </a:p>
          <a:p>
            <a:pPr marL="609600" indent="-609600" eaLnBrk="1" hangingPunct="1">
              <a:buFont typeface="Wingdings" panose="05000000000000000000" pitchFamily="2" charset="2"/>
              <a:buAutoNum type="arabicPeriod"/>
              <a:defRPr/>
            </a:pPr>
            <a:r>
              <a:rPr lang="ru-RU" altLang="ru-RU" sz="2800" dirty="0"/>
              <a:t>Приказное делопроизводство XV-XVII вв.</a:t>
            </a:r>
          </a:p>
          <a:p>
            <a:pPr marL="609600" indent="-609600" eaLnBrk="1" hangingPunct="1">
              <a:buFont typeface="Wingdings" panose="05000000000000000000" pitchFamily="2" charset="2"/>
              <a:buAutoNum type="arabicPeriod"/>
              <a:defRPr/>
            </a:pPr>
            <a:r>
              <a:rPr lang="ru-RU" altLang="ru-RU" sz="2800" dirty="0"/>
              <a:t>Коллежское делопроизводство XVIII-XIX вв.</a:t>
            </a:r>
          </a:p>
          <a:p>
            <a:pPr marL="609600" indent="-609600" eaLnBrk="1" hangingPunct="1">
              <a:buFont typeface="Wingdings" panose="05000000000000000000" pitchFamily="2" charset="2"/>
              <a:buAutoNum type="arabicPeriod"/>
              <a:defRPr/>
            </a:pPr>
            <a:r>
              <a:rPr lang="ru-RU" altLang="ru-RU" sz="2800" dirty="0"/>
              <a:t>Министерское делопроизводство  XIX – начала XXI вв.</a:t>
            </a:r>
          </a:p>
          <a:p>
            <a:pPr marL="609600" indent="-609600" eaLnBrk="1" hangingPunct="1">
              <a:buFont typeface="Wingdings" panose="05000000000000000000" pitchFamily="2" charset="2"/>
              <a:buAutoNum type="arabicPeriod"/>
              <a:defRPr/>
            </a:pPr>
            <a:r>
              <a:rPr lang="ru-RU" altLang="ru-RU" sz="2800" dirty="0"/>
              <a:t>Советское делопроизводство в 1917-1991 гг.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tgtEl>
                                          <p:spTgt spid="8195">
                                            <p:txEl>
                                              <p:pRg st="2" end="2"/>
                                            </p:txEl>
                                          </p:spTgt>
                                        </p:tgtEl>
                                      </p:cBhvr>
                                    </p:animEffect>
                                    <p:anim calcmode="lin" valueType="num">
                                      <p:cBhvr>
                                        <p:cTn id="2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5">
                                            <p:txEl>
                                              <p:pRg st="3" end="3"/>
                                            </p:txEl>
                                          </p:spTgt>
                                        </p:tgtEl>
                                        <p:attrNameLst>
                                          <p:attrName>style.visibility</p:attrName>
                                        </p:attrNameLst>
                                      </p:cBhvr>
                                      <p:to>
                                        <p:strVal val="visible"/>
                                      </p:to>
                                    </p:set>
                                    <p:animEffect transition="in" filter="fade">
                                      <p:cBhvr>
                                        <p:cTn id="28" dur="1000"/>
                                        <p:tgtEl>
                                          <p:spTgt spid="8195">
                                            <p:txEl>
                                              <p:pRg st="3" end="3"/>
                                            </p:txEl>
                                          </p:spTgt>
                                        </p:tgtEl>
                                      </p:cBhvr>
                                    </p:animEffect>
                                    <p:anim calcmode="lin" valueType="num">
                                      <p:cBhvr>
                                        <p:cTn id="29"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195">
                                            <p:txEl>
                                              <p:pRg st="4" end="4"/>
                                            </p:txEl>
                                          </p:spTgt>
                                        </p:tgtEl>
                                        <p:attrNameLst>
                                          <p:attrName>style.visibility</p:attrName>
                                        </p:attrNameLst>
                                      </p:cBhvr>
                                      <p:to>
                                        <p:strVal val="visible"/>
                                      </p:to>
                                    </p:set>
                                    <p:animEffect transition="in" filter="fade">
                                      <p:cBhvr>
                                        <p:cTn id="35" dur="1000"/>
                                        <p:tgtEl>
                                          <p:spTgt spid="8195">
                                            <p:txEl>
                                              <p:pRg st="4" end="4"/>
                                            </p:txEl>
                                          </p:spTgt>
                                        </p:tgtEl>
                                      </p:cBhvr>
                                    </p:animEffect>
                                    <p:anim calcmode="lin" valueType="num">
                                      <p:cBhvr>
                                        <p:cTn id="36"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92A2C740-6BCB-442F-8018-5B5AA3D6F478}"/>
              </a:ext>
            </a:extLst>
          </p:cNvPr>
          <p:cNvGraphicFramePr>
            <a:graphicFrameLocks noGrp="1" noChangeAspect="1"/>
          </p:cNvGraphicFramePr>
          <p:nvPr>
            <p:ph idx="1"/>
            <p:extLst>
              <p:ext uri="{D42A27DB-BD31-4B8C-83A1-F6EECF244321}">
                <p14:modId xmlns:p14="http://schemas.microsoft.com/office/powerpoint/2010/main" val="202915070"/>
              </p:ext>
            </p:extLst>
          </p:nvPr>
        </p:nvGraphicFramePr>
        <p:xfrm>
          <a:off x="251520" y="764704"/>
          <a:ext cx="4032448" cy="5685581"/>
        </p:xfrm>
        <a:graphic>
          <a:graphicData uri="http://schemas.openxmlformats.org/presentationml/2006/ole">
            <mc:AlternateContent xmlns:mc="http://schemas.openxmlformats.org/markup-compatibility/2006">
              <mc:Choice xmlns:v="urn:schemas-microsoft-com:vml" Requires="v">
                <p:oleObj spid="_x0000_s8196" name="Document" r:id="rId3" imgW="5940803" imgH="9449979" progId="Word.Document.12">
                  <p:embed/>
                </p:oleObj>
              </mc:Choice>
              <mc:Fallback>
                <p:oleObj name="Document" r:id="rId3" imgW="5940803" imgH="9449979" progId="Word.Document.12">
                  <p:embed/>
                  <p:pic>
                    <p:nvPicPr>
                      <p:cNvPr id="0" name=""/>
                      <p:cNvPicPr/>
                      <p:nvPr/>
                    </p:nvPicPr>
                    <p:blipFill>
                      <a:blip r:embed="rId4"/>
                      <a:stretch>
                        <a:fillRect/>
                      </a:stretch>
                    </p:blipFill>
                    <p:spPr>
                      <a:xfrm>
                        <a:off x="251520" y="764704"/>
                        <a:ext cx="4032448" cy="5685581"/>
                      </a:xfrm>
                      <a:prstGeom prst="rect">
                        <a:avLst/>
                      </a:prstGeom>
                    </p:spPr>
                  </p:pic>
                </p:oleObj>
              </mc:Fallback>
            </mc:AlternateContent>
          </a:graphicData>
        </a:graphic>
      </p:graphicFrame>
      <p:graphicFrame>
        <p:nvGraphicFramePr>
          <p:cNvPr id="5" name="Объект 4">
            <a:extLst>
              <a:ext uri="{FF2B5EF4-FFF2-40B4-BE49-F238E27FC236}">
                <a16:creationId xmlns:a16="http://schemas.microsoft.com/office/drawing/2014/main" id="{1AA4A748-A130-4D67-8AC6-AD2FD5F3675F}"/>
              </a:ext>
            </a:extLst>
          </p:cNvPr>
          <p:cNvGraphicFramePr>
            <a:graphicFrameLocks noChangeAspect="1"/>
          </p:cNvGraphicFramePr>
          <p:nvPr>
            <p:extLst>
              <p:ext uri="{D42A27DB-BD31-4B8C-83A1-F6EECF244321}">
                <p14:modId xmlns:p14="http://schemas.microsoft.com/office/powerpoint/2010/main" val="693837713"/>
              </p:ext>
            </p:extLst>
          </p:nvPr>
        </p:nvGraphicFramePr>
        <p:xfrm>
          <a:off x="4488087" y="764704"/>
          <a:ext cx="4392488" cy="5760640"/>
        </p:xfrm>
        <a:graphic>
          <a:graphicData uri="http://schemas.openxmlformats.org/presentationml/2006/ole">
            <mc:AlternateContent xmlns:mc="http://schemas.openxmlformats.org/markup-compatibility/2006">
              <mc:Choice xmlns:v="urn:schemas-microsoft-com:vml" Requires="v">
                <p:oleObj spid="_x0000_s8197" name="Document" r:id="rId5" imgW="5940803" imgH="7830641" progId="Word.Document.12">
                  <p:embed/>
                </p:oleObj>
              </mc:Choice>
              <mc:Fallback>
                <p:oleObj name="Document" r:id="rId5" imgW="5940803" imgH="7830641" progId="Word.Document.12">
                  <p:embed/>
                  <p:pic>
                    <p:nvPicPr>
                      <p:cNvPr id="0" name=""/>
                      <p:cNvPicPr/>
                      <p:nvPr/>
                    </p:nvPicPr>
                    <p:blipFill>
                      <a:blip r:embed="rId6"/>
                      <a:stretch>
                        <a:fillRect/>
                      </a:stretch>
                    </p:blipFill>
                    <p:spPr>
                      <a:xfrm>
                        <a:off x="4488087" y="764704"/>
                        <a:ext cx="4392488" cy="5760640"/>
                      </a:xfrm>
                      <a:prstGeom prst="rect">
                        <a:avLst/>
                      </a:prstGeom>
                    </p:spPr>
                  </p:pic>
                </p:oleObj>
              </mc:Fallback>
            </mc:AlternateContent>
          </a:graphicData>
        </a:graphic>
      </p:graphicFrame>
    </p:spTree>
    <p:extLst>
      <p:ext uri="{BB962C8B-B14F-4D97-AF65-F5344CB8AC3E}">
        <p14:creationId xmlns:p14="http://schemas.microsoft.com/office/powerpoint/2010/main" val="2459466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14422"/>
            <a:ext cx="8229600" cy="857256"/>
          </a:xfrm>
        </p:spPr>
        <p:txBody>
          <a:bodyPr>
            <a:noAutofit/>
          </a:bodyPr>
          <a:lstStyle/>
          <a:p>
            <a:pPr algn="ctr"/>
            <a:r>
              <a:rPr lang="ru-RU" sz="3500" b="1" dirty="0"/>
              <a:t>01 -  </a:t>
            </a:r>
            <a:r>
              <a:rPr lang="ru-RU" sz="3500" b="1" dirty="0">
                <a:solidFill>
                  <a:schemeClr val="accent2">
                    <a:lumMod val="50000"/>
                  </a:schemeClr>
                </a:solidFill>
              </a:rPr>
              <a:t>Герб (государственный герб РФ, герб субъекта РФ, герб муниципального образования)</a:t>
            </a:r>
          </a:p>
        </p:txBody>
      </p:sp>
      <p:sp>
        <p:nvSpPr>
          <p:cNvPr id="3" name="Содержимое 2"/>
          <p:cNvSpPr>
            <a:spLocks noGrp="1"/>
          </p:cNvSpPr>
          <p:nvPr>
            <p:ph idx="1"/>
          </p:nvPr>
        </p:nvSpPr>
        <p:spPr>
          <a:xfrm>
            <a:off x="357158" y="2071678"/>
            <a:ext cx="8401080" cy="3554419"/>
          </a:xfrm>
        </p:spPr>
        <p:txBody>
          <a:bodyPr>
            <a:normAutofit/>
          </a:bodyPr>
          <a:lstStyle/>
          <a:p>
            <a:r>
              <a:rPr lang="ru-RU" sz="2500" dirty="0"/>
              <a:t>Воспроизводится на бланках документов в соответствии с Федеральным конституционным законом от 25.12.2000 №2-ФКЗ </a:t>
            </a:r>
          </a:p>
        </p:txBody>
      </p:sp>
      <p:pic>
        <p:nvPicPr>
          <p:cNvPr id="4" name="Picture 4" descr="герб"/>
          <p:cNvPicPr>
            <a:picLocks noChangeAspect="1" noChangeArrowheads="1"/>
          </p:cNvPicPr>
          <p:nvPr/>
        </p:nvPicPr>
        <p:blipFill>
          <a:blip r:embed="rId2" cstate="print"/>
          <a:stretch>
            <a:fillRect/>
          </a:stretch>
        </p:blipFill>
        <p:spPr>
          <a:xfrm>
            <a:off x="1142976" y="3714752"/>
            <a:ext cx="2571768" cy="2714644"/>
          </a:xfrm>
          <a:prstGeom prst="rect">
            <a:avLst/>
          </a:prstGeom>
          <a:noFill/>
          <a:ln/>
        </p:spPr>
      </p:pic>
      <p:pic>
        <p:nvPicPr>
          <p:cNvPr id="5" name="Рисунок 4" descr="https://upload.wikimedia.org/wikipedia/commons/4/40/Coat_of_Arms_of_Nenetsia.png"/>
          <p:cNvPicPr/>
          <p:nvPr/>
        </p:nvPicPr>
        <p:blipFill>
          <a:blip r:embed="rId3" cstate="print"/>
          <a:srcRect/>
          <a:stretch>
            <a:fillRect/>
          </a:stretch>
        </p:blipFill>
        <p:spPr bwMode="auto">
          <a:xfrm>
            <a:off x="5929322" y="3500438"/>
            <a:ext cx="2428892" cy="2595563"/>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0753" y="536916"/>
            <a:ext cx="6172200" cy="704222"/>
          </a:xfrm>
        </p:spPr>
        <p:txBody>
          <a:bodyPr>
            <a:normAutofit fontScale="90000"/>
          </a:bodyPr>
          <a:lstStyle/>
          <a:p>
            <a:pPr algn="ctr"/>
            <a:r>
              <a:rPr lang="ru-RU" b="1" dirty="0">
                <a:solidFill>
                  <a:schemeClr val="accent2">
                    <a:lumMod val="50000"/>
                  </a:schemeClr>
                </a:solidFill>
              </a:rPr>
              <a:t>02 -  эмблема</a:t>
            </a:r>
          </a:p>
        </p:txBody>
      </p:sp>
      <p:sp>
        <p:nvSpPr>
          <p:cNvPr id="3" name="Содержимое 2"/>
          <p:cNvSpPr>
            <a:spLocks noGrp="1"/>
          </p:cNvSpPr>
          <p:nvPr>
            <p:ph idx="1"/>
          </p:nvPr>
        </p:nvSpPr>
        <p:spPr>
          <a:xfrm>
            <a:off x="756524" y="1241139"/>
            <a:ext cx="7847924" cy="3570892"/>
          </a:xfrm>
        </p:spPr>
        <p:txBody>
          <a:bodyPr>
            <a:normAutofit fontScale="77500" lnSpcReduction="20000"/>
          </a:bodyPr>
          <a:lstStyle/>
          <a:p>
            <a:r>
              <a:rPr lang="ru-RU" dirty="0"/>
              <a:t>разработанная и утвержденная в установленном порядке, размещается в соответствии с нормативными правовыми актами на бланках: документов федеральных органов государственной власти (за исключением случаев, предусматривающих использование изображения Государственного герба Российской Федерации), территориальных органов федеральных органов государственной власти, государственных и негосударственных организаций.</a:t>
            </a:r>
          </a:p>
          <a:p>
            <a:r>
              <a:rPr lang="ru-RU" dirty="0"/>
              <a:t>Изображение эмблемы помещается по середине верхнего поля бланка документа над реквизитами организации - автора документа, на расстоянии 10 мм от верхнего края листа.</a:t>
            </a:r>
          </a:p>
          <a:p>
            <a:endParaRPr lang="ru-RU" dirty="0"/>
          </a:p>
          <a:p>
            <a:endParaRPr lang="ru-RU" dirty="0"/>
          </a:p>
        </p:txBody>
      </p:sp>
      <p:pic>
        <p:nvPicPr>
          <p:cNvPr id="5" name="Рисунок 4"/>
          <p:cNvPicPr>
            <a:picLocks noChangeAspect="1"/>
          </p:cNvPicPr>
          <p:nvPr/>
        </p:nvPicPr>
        <p:blipFill>
          <a:blip r:embed="rId3"/>
          <a:stretch>
            <a:fillRect/>
          </a:stretch>
        </p:blipFill>
        <p:spPr>
          <a:xfrm>
            <a:off x="539552" y="4437112"/>
            <a:ext cx="2088232" cy="1895688"/>
          </a:xfrm>
          <a:prstGeom prst="rect">
            <a:avLst/>
          </a:prstGeom>
        </p:spPr>
      </p:pic>
      <p:pic>
        <p:nvPicPr>
          <p:cNvPr id="9" name="Рисунок 8"/>
          <p:cNvPicPr>
            <a:picLocks noChangeAspect="1"/>
          </p:cNvPicPr>
          <p:nvPr/>
        </p:nvPicPr>
        <p:blipFill>
          <a:blip r:embed="rId4"/>
          <a:stretch>
            <a:fillRect/>
          </a:stretch>
        </p:blipFill>
        <p:spPr>
          <a:xfrm>
            <a:off x="6416604" y="4452680"/>
            <a:ext cx="2187844" cy="1883972"/>
          </a:xfrm>
          <a:prstGeom prst="rect">
            <a:avLst/>
          </a:prstGeom>
        </p:spPr>
      </p:pic>
      <p:graphicFrame>
        <p:nvGraphicFramePr>
          <p:cNvPr id="7" name="Объект 6">
            <a:extLst>
              <a:ext uri="{FF2B5EF4-FFF2-40B4-BE49-F238E27FC236}">
                <a16:creationId xmlns:a16="http://schemas.microsoft.com/office/drawing/2014/main" id="{214296B0-BD87-4AD6-A871-CF60A0AE4C70}"/>
              </a:ext>
            </a:extLst>
          </p:cNvPr>
          <p:cNvGraphicFramePr>
            <a:graphicFrameLocks noChangeAspect="1"/>
          </p:cNvGraphicFramePr>
          <p:nvPr>
            <p:extLst>
              <p:ext uri="{D42A27DB-BD31-4B8C-83A1-F6EECF244321}">
                <p14:modId xmlns:p14="http://schemas.microsoft.com/office/powerpoint/2010/main" val="665970025"/>
              </p:ext>
            </p:extLst>
          </p:nvPr>
        </p:nvGraphicFramePr>
        <p:xfrm>
          <a:off x="3411339" y="4553744"/>
          <a:ext cx="2088232" cy="2043608"/>
        </p:xfrm>
        <a:graphic>
          <a:graphicData uri="http://schemas.openxmlformats.org/presentationml/2006/ole">
            <mc:AlternateContent xmlns:mc="http://schemas.openxmlformats.org/markup-compatibility/2006">
              <mc:Choice xmlns:v="urn:schemas-microsoft-com:vml" Requires="v">
                <p:oleObj spid="_x0000_s7172" name="Document" r:id="rId5" imgW="5944043" imgH="6955090" progId="Word.Document.12">
                  <p:embed/>
                </p:oleObj>
              </mc:Choice>
              <mc:Fallback>
                <p:oleObj name="Document" r:id="rId5" imgW="5944043" imgH="6955090" progId="Word.Document.12">
                  <p:embed/>
                  <p:pic>
                    <p:nvPicPr>
                      <p:cNvPr id="0" name=""/>
                      <p:cNvPicPr/>
                      <p:nvPr/>
                    </p:nvPicPr>
                    <p:blipFill>
                      <a:blip r:embed="rId6"/>
                      <a:stretch>
                        <a:fillRect/>
                      </a:stretch>
                    </p:blipFill>
                    <p:spPr>
                      <a:xfrm>
                        <a:off x="3411339" y="4553744"/>
                        <a:ext cx="2088232" cy="2043608"/>
                      </a:xfrm>
                      <a:prstGeom prst="rect">
                        <a:avLst/>
                      </a:prstGeom>
                    </p:spPr>
                  </p:pic>
                </p:oleObj>
              </mc:Fallback>
            </mc:AlternateContent>
          </a:graphicData>
        </a:graphic>
      </p:graphicFrame>
    </p:spTree>
    <p:extLst>
      <p:ext uri="{BB962C8B-B14F-4D97-AF65-F5344CB8AC3E}">
        <p14:creationId xmlns:p14="http://schemas.microsoft.com/office/powerpoint/2010/main" val="2158612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928670"/>
            <a:ext cx="8229600" cy="1143000"/>
          </a:xfrm>
        </p:spPr>
        <p:txBody>
          <a:bodyPr>
            <a:normAutofit fontScale="90000"/>
          </a:bodyPr>
          <a:lstStyle/>
          <a:p>
            <a:pPr algn="ctr"/>
            <a:r>
              <a:rPr lang="ru-RU" sz="3300" b="1" dirty="0">
                <a:solidFill>
                  <a:schemeClr val="accent2">
                    <a:lumMod val="50000"/>
                  </a:schemeClr>
                </a:solidFill>
              </a:rPr>
              <a:t>03  - Товарный знак (</a:t>
            </a:r>
            <a:r>
              <a:rPr lang="ru-RU" sz="3300" b="1" dirty="0" err="1">
                <a:solidFill>
                  <a:schemeClr val="accent2">
                    <a:lumMod val="50000"/>
                  </a:schemeClr>
                </a:solidFill>
              </a:rPr>
              <a:t>знак</a:t>
            </a:r>
            <a:r>
              <a:rPr lang="ru-RU" sz="3300" b="1" dirty="0">
                <a:solidFill>
                  <a:schemeClr val="accent2">
                    <a:lumMod val="50000"/>
                  </a:schemeClr>
                </a:solidFill>
              </a:rPr>
              <a:t> обслуживания)- </a:t>
            </a:r>
            <a:r>
              <a:rPr lang="ru-RU" sz="2200" dirty="0"/>
              <a:t>обозначение (словесное, изобразительное, комбинированное или иное), «служащее для индивидуализации товаров юридических лиц или индивидуальных предпринимателей»</a:t>
            </a:r>
            <a:endParaRPr lang="ru-RU" sz="2200" dirty="0">
              <a:solidFill>
                <a:schemeClr val="accent2">
                  <a:lumMod val="50000"/>
                </a:schemeClr>
              </a:solidFill>
            </a:endParaRPr>
          </a:p>
        </p:txBody>
      </p:sp>
      <p:sp>
        <p:nvSpPr>
          <p:cNvPr id="3" name="Содержимое 2"/>
          <p:cNvSpPr>
            <a:spLocks noGrp="1"/>
          </p:cNvSpPr>
          <p:nvPr>
            <p:ph idx="1"/>
          </p:nvPr>
        </p:nvSpPr>
        <p:spPr>
          <a:xfrm>
            <a:off x="428596" y="2143116"/>
            <a:ext cx="8229600" cy="4389120"/>
          </a:xfrm>
        </p:spPr>
        <p:txBody>
          <a:bodyPr>
            <a:normAutofit fontScale="92500" lnSpcReduction="20000"/>
          </a:bodyPr>
          <a:lstStyle/>
          <a:p>
            <a:r>
              <a:rPr lang="ru-RU" dirty="0"/>
              <a:t>зарегистрированный в установленном законодательством порядке, воспроизводится на бланках организаций в соответствии с уставом (положением об организации). </a:t>
            </a:r>
          </a:p>
          <a:p>
            <a:r>
              <a:rPr lang="ru-RU" dirty="0"/>
              <a:t>Изображение товарного знака (</a:t>
            </a:r>
            <a:r>
              <a:rPr lang="ru-RU" dirty="0" err="1"/>
              <a:t>знака</a:t>
            </a:r>
            <a:r>
              <a:rPr lang="ru-RU" dirty="0"/>
              <a:t> обслуживания) помещается по середине верхнего поля бланка документа над реквизитами организации - автора документа, или слева на уровне наименования организации - автора документа (допускается захватывать часть левого поля).</a:t>
            </a:r>
          </a:p>
          <a:p>
            <a:r>
              <a:rPr lang="ru-RU" dirty="0"/>
              <a:t>Наряду с товарным знаком (</a:t>
            </a:r>
            <a:r>
              <a:rPr lang="ru-RU" dirty="0" err="1"/>
              <a:t>знаком</a:t>
            </a:r>
            <a:r>
              <a:rPr lang="ru-RU" dirty="0"/>
              <a:t> обслуживания), на бланках документов может указываться коммерческое обозначение юридического лица.</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EVidrina.MAC\Рабочий стол\Товарный знак.jpg.gif"/>
          <p:cNvPicPr>
            <a:picLocks noGrp="1" noChangeAspect="1" noChangeArrowheads="1"/>
          </p:cNvPicPr>
          <p:nvPr>
            <p:ph idx="1"/>
          </p:nvPr>
        </p:nvPicPr>
        <p:blipFill>
          <a:blip r:embed="rId2" cstate="print"/>
          <a:srcRect/>
          <a:stretch>
            <a:fillRect/>
          </a:stretch>
        </p:blipFill>
        <p:spPr bwMode="auto">
          <a:xfrm>
            <a:off x="857224" y="857232"/>
            <a:ext cx="7286675" cy="5824558"/>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500" b="1" dirty="0">
                <a:solidFill>
                  <a:schemeClr val="accent2">
                    <a:lumMod val="50000"/>
                  </a:schemeClr>
                </a:solidFill>
              </a:rPr>
              <a:t>04  - Код формы документа</a:t>
            </a:r>
          </a:p>
        </p:txBody>
      </p:sp>
      <p:sp>
        <p:nvSpPr>
          <p:cNvPr id="3" name="Содержимое 2"/>
          <p:cNvSpPr>
            <a:spLocks noGrp="1"/>
          </p:cNvSpPr>
          <p:nvPr>
            <p:ph idx="1"/>
          </p:nvPr>
        </p:nvSpPr>
        <p:spPr>
          <a:xfrm>
            <a:off x="457200" y="2214554"/>
            <a:ext cx="8229600" cy="4110046"/>
          </a:xfrm>
        </p:spPr>
        <p:txBody>
          <a:bodyPr/>
          <a:lstStyle/>
          <a:p>
            <a:r>
              <a:rPr lang="ru-RU" dirty="0"/>
              <a:t>проставляется на унифицированных формах документов в соответствии с Общероссийским </a:t>
            </a:r>
            <a:r>
              <a:rPr lang="ru-RU" dirty="0">
                <a:solidFill>
                  <a:schemeClr val="tx1">
                    <a:lumMod val="95000"/>
                    <a:lumOff val="5000"/>
                  </a:schemeClr>
                </a:solidFill>
                <a:hlinkClick r:id="rId2"/>
              </a:rPr>
              <a:t>классификатором</a:t>
            </a:r>
            <a:r>
              <a:rPr lang="ru-RU" dirty="0">
                <a:solidFill>
                  <a:schemeClr val="tx1">
                    <a:lumMod val="95000"/>
                    <a:lumOff val="5000"/>
                  </a:schemeClr>
                </a:solidFill>
              </a:rPr>
              <a:t> </a:t>
            </a:r>
            <a:r>
              <a:rPr lang="ru-RU" dirty="0"/>
              <a:t>управленческой документации (ОКУД) или локальным классификатором, располагается в правом верхнем углу рабочего поля документа, состоит из слов "Форма по" (наименование классификатора) и цифрового кода.</a:t>
            </a:r>
          </a:p>
          <a:p>
            <a:pPr>
              <a:buNone/>
            </a:pPr>
            <a:endParaRPr lang="ru-RU" dirty="0"/>
          </a:p>
          <a:p>
            <a:r>
              <a:rPr lang="ru-RU" dirty="0"/>
              <a:t>Пример -           Форма по </a:t>
            </a:r>
            <a:r>
              <a:rPr lang="ru-RU" dirty="0">
                <a:hlinkClick r:id="rId3"/>
              </a:rPr>
              <a:t>ОКУД</a:t>
            </a:r>
            <a:r>
              <a:rPr lang="ru-RU" dirty="0"/>
              <a:t> 0211151.</a:t>
            </a:r>
          </a:p>
          <a:p>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ro-personal.ru/images/sk/2007/10_7_1.gif"/>
          <p:cNvPicPr>
            <a:picLocks noGrp="1" noChangeAspect="1" noChangeArrowheads="1"/>
          </p:cNvPicPr>
          <p:nvPr>
            <p:ph idx="1"/>
          </p:nvPr>
        </p:nvPicPr>
        <p:blipFill>
          <a:blip r:embed="rId2" cstate="print"/>
          <a:srcRect/>
          <a:stretch>
            <a:fillRect/>
          </a:stretch>
        </p:blipFill>
        <p:spPr bwMode="auto">
          <a:xfrm>
            <a:off x="428596" y="928671"/>
            <a:ext cx="8072494" cy="539593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500" b="1" dirty="0">
                <a:solidFill>
                  <a:schemeClr val="accent2">
                    <a:lumMod val="50000"/>
                  </a:schemeClr>
                </a:solidFill>
              </a:rPr>
              <a:t>05  - Наименование организации – </a:t>
            </a:r>
            <a:br>
              <a:rPr lang="ru-RU" sz="3500" b="1" dirty="0">
                <a:solidFill>
                  <a:schemeClr val="accent2">
                    <a:lumMod val="50000"/>
                  </a:schemeClr>
                </a:solidFill>
              </a:rPr>
            </a:br>
            <a:r>
              <a:rPr lang="ru-RU" sz="3500" b="1" dirty="0">
                <a:solidFill>
                  <a:schemeClr val="accent2">
                    <a:lumMod val="50000"/>
                  </a:schemeClr>
                </a:solidFill>
              </a:rPr>
              <a:t>автора документа</a:t>
            </a:r>
          </a:p>
        </p:txBody>
      </p:sp>
      <p:sp>
        <p:nvSpPr>
          <p:cNvPr id="3" name="Содержимое 2"/>
          <p:cNvSpPr>
            <a:spLocks noGrp="1"/>
          </p:cNvSpPr>
          <p:nvPr>
            <p:ph idx="1"/>
          </p:nvPr>
        </p:nvSpPr>
        <p:spPr/>
        <p:txBody>
          <a:bodyPr>
            <a:normAutofit lnSpcReduction="10000"/>
          </a:bodyPr>
          <a:lstStyle/>
          <a:p>
            <a:r>
              <a:rPr lang="ru-RU" dirty="0"/>
              <a:t>на бланке документа должно соответствовать наименованию юридического лица, закрепленному в его учредительных документах (уставе или положении). Под наименованием организации в скобках указывается сокращенное наименование организации, если оно предусмотрено уставом (положением).</a:t>
            </a:r>
          </a:p>
          <a:p>
            <a:r>
              <a:rPr lang="ru-RU" dirty="0"/>
              <a:t>Над наименованием организации - автора документа указывается полное или сокращенное наименование вышестоящей организации (при ее наличии).</a:t>
            </a:r>
          </a:p>
          <a:p>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5" name="Object 5"/>
          <p:cNvGraphicFramePr>
            <a:graphicFrameLocks noChangeAspect="1"/>
          </p:cNvGraphicFramePr>
          <p:nvPr/>
        </p:nvGraphicFramePr>
        <p:xfrm>
          <a:off x="428596" y="1071546"/>
          <a:ext cx="8715404" cy="5214974"/>
        </p:xfrm>
        <a:graphic>
          <a:graphicData uri="http://schemas.openxmlformats.org/presentationml/2006/ole">
            <mc:AlternateContent xmlns:mc="http://schemas.openxmlformats.org/markup-compatibility/2006">
              <mc:Choice xmlns:v="urn:schemas-microsoft-com:vml" Requires="v">
                <p:oleObj spid="_x0000_s5137" name="Документ" r:id="rId3" imgW="6383317" imgH="3224769" progId="Word.Document.12">
                  <p:embed/>
                </p:oleObj>
              </mc:Choice>
              <mc:Fallback>
                <p:oleObj name="Документ" r:id="rId3" imgW="6383317" imgH="3224769" progId="Word.Document.12">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6" y="1071546"/>
                        <a:ext cx="8715404" cy="521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142984"/>
            <a:ext cx="8229600" cy="1143000"/>
          </a:xfrm>
        </p:spPr>
        <p:txBody>
          <a:bodyPr>
            <a:normAutofit/>
          </a:bodyPr>
          <a:lstStyle/>
          <a:p>
            <a:pPr algn="ctr"/>
            <a:r>
              <a:rPr lang="ru-RU" sz="3500" b="1" dirty="0">
                <a:solidFill>
                  <a:schemeClr val="accent2">
                    <a:lumMod val="50000"/>
                  </a:schemeClr>
                </a:solidFill>
              </a:rPr>
              <a:t>06  - Наименование структурного подразделения – автора документа</a:t>
            </a:r>
          </a:p>
        </p:txBody>
      </p:sp>
      <p:sp>
        <p:nvSpPr>
          <p:cNvPr id="3" name="Содержимое 2"/>
          <p:cNvSpPr>
            <a:spLocks noGrp="1"/>
          </p:cNvSpPr>
          <p:nvPr>
            <p:ph idx="1"/>
          </p:nvPr>
        </p:nvSpPr>
        <p:spPr>
          <a:xfrm>
            <a:off x="642910" y="2357430"/>
            <a:ext cx="8229600" cy="2824162"/>
          </a:xfrm>
        </p:spPr>
        <p:txBody>
          <a:bodyPr>
            <a:normAutofit fontScale="92500"/>
          </a:bodyPr>
          <a:lstStyle/>
          <a:p>
            <a:r>
              <a:rPr lang="ru-RU" dirty="0"/>
              <a:t>(в том числе филиала, отделения, представительства, коллегиального, совещательного или иного органа) используется в бланках писем и бланках конкретных видов документов соответствующих подразделений (органов) в соответствии с локальными нормативными актами и указывается под наименованием организации.</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B3A314A-25AC-4882-8B91-967FE939CF0B}"/>
              </a:ext>
            </a:extLst>
          </p:cNvPr>
          <p:cNvSpPr>
            <a:spLocks noGrp="1" noRot="1" noChangeArrowheads="1"/>
          </p:cNvSpPr>
          <p:nvPr>
            <p:ph type="title"/>
          </p:nvPr>
        </p:nvSpPr>
        <p:spPr>
          <a:xfrm>
            <a:off x="468313" y="0"/>
            <a:ext cx="8229600" cy="1143000"/>
          </a:xfrm>
        </p:spPr>
        <p:txBody>
          <a:bodyPr/>
          <a:lstStyle/>
          <a:p>
            <a:pPr algn="l" eaLnBrk="1" hangingPunct="1">
              <a:defRPr/>
            </a:pPr>
            <a:r>
              <a:rPr lang="ru-RU" altLang="ru-RU" sz="2400"/>
              <a:t>      Делопроизводство </a:t>
            </a:r>
            <a:br>
              <a:rPr lang="ru-RU" altLang="ru-RU" sz="2400"/>
            </a:br>
            <a:r>
              <a:rPr lang="ru-RU" altLang="ru-RU" sz="2400"/>
              <a:t>        в Древней Руси</a:t>
            </a:r>
          </a:p>
        </p:txBody>
      </p:sp>
      <p:sp>
        <p:nvSpPr>
          <p:cNvPr id="55299" name="Rectangle 3">
            <a:extLst>
              <a:ext uri="{FF2B5EF4-FFF2-40B4-BE49-F238E27FC236}">
                <a16:creationId xmlns:a16="http://schemas.microsoft.com/office/drawing/2014/main" id="{D4F14BD6-319D-4B6C-BD99-9F04C5C21275}"/>
              </a:ext>
            </a:extLst>
          </p:cNvPr>
          <p:cNvSpPr>
            <a:spLocks noGrp="1" noChangeArrowheads="1"/>
          </p:cNvSpPr>
          <p:nvPr>
            <p:ph type="body" sz="half" idx="1"/>
          </p:nvPr>
        </p:nvSpPr>
        <p:spPr>
          <a:xfrm>
            <a:off x="359570" y="1143000"/>
            <a:ext cx="4319587" cy="5526087"/>
          </a:xfrm>
        </p:spPr>
        <p:txBody>
          <a:bodyPr>
            <a:normAutofit/>
          </a:bodyPr>
          <a:lstStyle/>
          <a:p>
            <a:pPr eaLnBrk="1" hangingPunct="1">
              <a:lnSpc>
                <a:spcPct val="80000"/>
              </a:lnSpc>
              <a:defRPr/>
            </a:pPr>
            <a:r>
              <a:rPr lang="ru-RU" altLang="ru-RU" sz="1600" dirty="0" err="1"/>
              <a:t>Письменны</a:t>
            </a:r>
            <a:r>
              <a:rPr lang="ru-RU" altLang="ru-RU" sz="1600" dirty="0"/>
              <a:t> документы, дошедшие до нашего времени, показывают, что уже в Х в. в Древней Руси была культура написания документов. Это договоры с Византией 911 и 945 гг.</a:t>
            </a:r>
          </a:p>
          <a:p>
            <a:pPr eaLnBrk="1" hangingPunct="1">
              <a:lnSpc>
                <a:spcPct val="80000"/>
              </a:lnSpc>
              <a:defRPr/>
            </a:pPr>
            <a:endParaRPr lang="ru-RU" altLang="ru-RU" sz="1600" dirty="0"/>
          </a:p>
          <a:p>
            <a:pPr eaLnBrk="1" hangingPunct="1">
              <a:lnSpc>
                <a:spcPct val="80000"/>
              </a:lnSpc>
              <a:defRPr/>
            </a:pPr>
            <a:r>
              <a:rPr lang="ru-RU" altLang="ru-RU" sz="1600" dirty="0"/>
              <a:t>Важные документы древнерусские князья берегли больше, чем драгоценности.</a:t>
            </a:r>
          </a:p>
          <a:p>
            <a:pPr eaLnBrk="1" hangingPunct="1">
              <a:lnSpc>
                <a:spcPct val="80000"/>
              </a:lnSpc>
              <a:defRPr/>
            </a:pPr>
            <a:endParaRPr lang="ru-RU" altLang="ru-RU" sz="1600" dirty="0"/>
          </a:p>
          <a:p>
            <a:pPr eaLnBrk="1" hangingPunct="1">
              <a:lnSpc>
                <a:spcPct val="80000"/>
              </a:lnSpc>
              <a:defRPr/>
            </a:pPr>
            <a:r>
              <a:rPr lang="ru-RU" altLang="ru-RU" sz="1600" dirty="0"/>
              <a:t>Важными документами той эпохи были:</a:t>
            </a:r>
          </a:p>
          <a:p>
            <a:pPr eaLnBrk="1" hangingPunct="1">
              <a:lnSpc>
                <a:spcPct val="80000"/>
              </a:lnSpc>
              <a:buFont typeface="Wingdings" panose="05000000000000000000" pitchFamily="2" charset="2"/>
              <a:buNone/>
              <a:defRPr/>
            </a:pPr>
            <a:r>
              <a:rPr lang="ru-RU" altLang="ru-RU" sz="1600" dirty="0"/>
              <a:t>       «Княжьи уставы»,</a:t>
            </a:r>
          </a:p>
          <a:p>
            <a:pPr eaLnBrk="1" hangingPunct="1">
              <a:lnSpc>
                <a:spcPct val="80000"/>
              </a:lnSpc>
              <a:buFont typeface="Wingdings" panose="05000000000000000000" pitchFamily="2" charset="2"/>
              <a:buNone/>
              <a:defRPr/>
            </a:pPr>
            <a:r>
              <a:rPr lang="ru-RU" altLang="ru-RU" sz="1600" dirty="0"/>
              <a:t>       «Уроки» - постановление князей преимущественно финансового характера.</a:t>
            </a:r>
          </a:p>
          <a:p>
            <a:pPr eaLnBrk="1" hangingPunct="1">
              <a:lnSpc>
                <a:spcPct val="80000"/>
              </a:lnSpc>
              <a:defRPr/>
            </a:pPr>
            <a:endParaRPr lang="ru-RU" altLang="ru-RU" sz="1600" dirty="0"/>
          </a:p>
          <a:p>
            <a:pPr eaLnBrk="1" hangingPunct="1">
              <a:lnSpc>
                <a:spcPct val="80000"/>
              </a:lnSpc>
              <a:defRPr/>
            </a:pPr>
            <a:r>
              <a:rPr lang="ru-RU" altLang="ru-RU" sz="1600" dirty="0"/>
              <a:t>Одним из древних документов – сборник норм права – является «</a:t>
            </a:r>
            <a:r>
              <a:rPr lang="ru-RU" altLang="ru-RU" sz="1600" b="1" dirty="0"/>
              <a:t>Правда Русская</a:t>
            </a:r>
            <a:r>
              <a:rPr lang="ru-RU" altLang="ru-RU" sz="1600" dirty="0"/>
              <a:t>» («правда» означает закон).</a:t>
            </a:r>
          </a:p>
          <a:p>
            <a:pPr eaLnBrk="1" hangingPunct="1">
              <a:lnSpc>
                <a:spcPct val="80000"/>
              </a:lnSpc>
              <a:buFont typeface="Wingdings" panose="05000000000000000000" pitchFamily="2" charset="2"/>
              <a:buNone/>
              <a:defRPr/>
            </a:pPr>
            <a:endParaRPr lang="ru-RU" altLang="ru-RU" sz="1600" dirty="0"/>
          </a:p>
          <a:p>
            <a:pPr eaLnBrk="1" hangingPunct="1">
              <a:lnSpc>
                <a:spcPct val="80000"/>
              </a:lnSpc>
              <a:defRPr/>
            </a:pPr>
            <a:r>
              <a:rPr lang="ru-RU" altLang="ru-RU" sz="1600" dirty="0"/>
              <a:t>Создавались первые «</a:t>
            </a:r>
            <a:r>
              <a:rPr lang="ru-RU" altLang="ru-RU" sz="1600" b="1" dirty="0" err="1"/>
              <a:t>формулярники</a:t>
            </a:r>
            <a:r>
              <a:rPr lang="ru-RU" altLang="ru-RU" sz="1600" dirty="0"/>
              <a:t>» - пособия по делопроизводству с образцами распространенных документов.</a:t>
            </a:r>
          </a:p>
          <a:p>
            <a:pPr eaLnBrk="1" hangingPunct="1">
              <a:lnSpc>
                <a:spcPct val="80000"/>
              </a:lnSpc>
              <a:buFont typeface="Wingdings" panose="05000000000000000000" pitchFamily="2" charset="2"/>
              <a:buNone/>
              <a:defRPr/>
            </a:pPr>
            <a:endParaRPr lang="ru-RU" altLang="ru-RU" sz="1600" dirty="0"/>
          </a:p>
        </p:txBody>
      </p:sp>
      <p:pic>
        <p:nvPicPr>
          <p:cNvPr id="8196" name="Picture 11">
            <a:extLst>
              <a:ext uri="{FF2B5EF4-FFF2-40B4-BE49-F238E27FC236}">
                <a16:creationId xmlns:a16="http://schemas.microsoft.com/office/drawing/2014/main" id="{60B1220A-B0AA-4275-9282-8A765244B666}"/>
              </a:ext>
            </a:extLst>
          </p:cNvPr>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859338" y="115888"/>
            <a:ext cx="4033837" cy="6553200"/>
          </a:xfrm>
          <a:noFill/>
        </p:spPr>
      </p:pic>
      <p:sp>
        <p:nvSpPr>
          <p:cNvPr id="8197" name="Text Box 16">
            <a:extLst>
              <a:ext uri="{FF2B5EF4-FFF2-40B4-BE49-F238E27FC236}">
                <a16:creationId xmlns:a16="http://schemas.microsoft.com/office/drawing/2014/main" id="{78420E0A-EB56-47AF-8E23-33A2CFA0D81D}"/>
              </a:ext>
            </a:extLst>
          </p:cNvPr>
          <p:cNvSpPr txBox="1">
            <a:spLocks noChangeArrowheads="1"/>
          </p:cNvSpPr>
          <p:nvPr/>
        </p:nvSpPr>
        <p:spPr bwMode="auto">
          <a:xfrm>
            <a:off x="5219700" y="1268413"/>
            <a:ext cx="3240088"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ru-RU" altLang="ru-RU" sz="1600" b="1" dirty="0"/>
              <a:t>Самой первой формой</a:t>
            </a:r>
          </a:p>
          <a:p>
            <a:pPr algn="ctr" eaLnBrk="1" hangingPunct="1">
              <a:spcBef>
                <a:spcPct val="0"/>
              </a:spcBef>
              <a:buClrTx/>
              <a:buSzTx/>
              <a:buFontTx/>
              <a:buNone/>
            </a:pPr>
            <a:r>
              <a:rPr lang="ru-RU" altLang="ru-RU" sz="1600" b="1" dirty="0"/>
              <a:t>документа на Руси была </a:t>
            </a:r>
            <a:r>
              <a:rPr lang="ru-RU" altLang="ru-RU" sz="1800" b="1" dirty="0"/>
              <a:t>Грамота</a:t>
            </a:r>
            <a:r>
              <a:rPr lang="ru-RU" altLang="ru-RU" sz="1600" b="1" dirty="0"/>
              <a:t> – </a:t>
            </a:r>
          </a:p>
          <a:p>
            <a:pPr algn="ctr" eaLnBrk="1" hangingPunct="1">
              <a:spcBef>
                <a:spcPct val="0"/>
              </a:spcBef>
              <a:buClrTx/>
              <a:buSzTx/>
              <a:buFontTx/>
              <a:buNone/>
            </a:pPr>
            <a:r>
              <a:rPr lang="ru-RU" altLang="ru-RU" sz="1600" b="1" dirty="0"/>
              <a:t>лист  пергамента (15-17 см).</a:t>
            </a:r>
          </a:p>
          <a:p>
            <a:pPr algn="ctr" eaLnBrk="1" hangingPunct="1">
              <a:spcBef>
                <a:spcPct val="0"/>
              </a:spcBef>
              <a:buClrTx/>
              <a:buSzTx/>
              <a:buFontTx/>
              <a:buNone/>
            </a:pPr>
            <a:endParaRPr lang="ru-RU" altLang="ru-RU" sz="1000" b="1" dirty="0"/>
          </a:p>
          <a:p>
            <a:pPr algn="ctr" eaLnBrk="1" hangingPunct="1">
              <a:spcBef>
                <a:spcPct val="0"/>
              </a:spcBef>
              <a:buClrTx/>
              <a:buSzTx/>
              <a:buFontTx/>
              <a:buNone/>
            </a:pPr>
            <a:r>
              <a:rPr lang="ru-RU" altLang="ru-RU" sz="1600" b="1" dirty="0"/>
              <a:t>Тексты писались </a:t>
            </a:r>
          </a:p>
          <a:p>
            <a:pPr algn="ctr" eaLnBrk="1" hangingPunct="1">
              <a:spcBef>
                <a:spcPct val="0"/>
              </a:spcBef>
              <a:buClrTx/>
              <a:buSzTx/>
              <a:buFontTx/>
              <a:buNone/>
            </a:pPr>
            <a:r>
              <a:rPr lang="ru-RU" altLang="ru-RU" sz="1600" b="1" dirty="0"/>
              <a:t> сплошными, без разделения на отдельные слова. Из знаков препинания к </a:t>
            </a:r>
            <a:r>
              <a:rPr lang="ru-RU" altLang="ru-RU" sz="1600" b="1" dirty="0" err="1"/>
              <a:t>XIVв</a:t>
            </a:r>
            <a:r>
              <a:rPr lang="ru-RU" altLang="ru-RU" sz="1600" b="1" dirty="0"/>
              <a:t>. стала использоваться точка в конце предложения.</a:t>
            </a:r>
          </a:p>
          <a:p>
            <a:pPr algn="ctr" eaLnBrk="1" hangingPunct="1">
              <a:spcBef>
                <a:spcPct val="0"/>
              </a:spcBef>
              <a:buClrTx/>
              <a:buSzTx/>
              <a:buFontTx/>
              <a:buNone/>
            </a:pPr>
            <a:endParaRPr lang="ru-RU" altLang="ru-RU" sz="1000" b="1" dirty="0"/>
          </a:p>
          <a:p>
            <a:pPr algn="ctr" eaLnBrk="1" hangingPunct="1">
              <a:spcBef>
                <a:spcPct val="0"/>
              </a:spcBef>
              <a:buClrTx/>
              <a:buSzTx/>
              <a:buFontTx/>
              <a:buNone/>
            </a:pPr>
            <a:r>
              <a:rPr lang="ru-RU" altLang="ru-RU" sz="1600" b="1" dirty="0"/>
              <a:t>Подпись растягивали во </a:t>
            </a:r>
          </a:p>
          <a:p>
            <a:pPr algn="ctr" eaLnBrk="1" hangingPunct="1">
              <a:spcBef>
                <a:spcPct val="0"/>
              </a:spcBef>
              <a:buClrTx/>
              <a:buSzTx/>
              <a:buFontTx/>
              <a:buNone/>
            </a:pPr>
            <a:r>
              <a:rPr lang="ru-RU" altLang="ru-RU" sz="1600" b="1" dirty="0"/>
              <a:t>всю ширину документа с целью охраны от подлога.</a:t>
            </a:r>
          </a:p>
          <a:p>
            <a:pPr algn="ctr" eaLnBrk="1" hangingPunct="1">
              <a:spcBef>
                <a:spcPct val="0"/>
              </a:spcBef>
              <a:buClrTx/>
              <a:buSzTx/>
              <a:buFontTx/>
              <a:buNone/>
            </a:pPr>
            <a:r>
              <a:rPr lang="ru-RU" altLang="ru-RU" sz="1600" b="1" dirty="0"/>
              <a:t>Документ скреплялся</a:t>
            </a:r>
          </a:p>
          <a:p>
            <a:pPr algn="ctr" eaLnBrk="1" hangingPunct="1">
              <a:spcBef>
                <a:spcPct val="0"/>
              </a:spcBef>
              <a:buClrTx/>
              <a:buSzTx/>
              <a:buFontTx/>
              <a:buNone/>
            </a:pPr>
            <a:r>
              <a:rPr lang="ru-RU" altLang="ru-RU" sz="1600" b="1" dirty="0"/>
              <a:t> буллой – свинцовой печатью.</a:t>
            </a:r>
          </a:p>
          <a:p>
            <a:pPr algn="ctr" eaLnBrk="1" hangingPunct="1">
              <a:spcBef>
                <a:spcPct val="0"/>
              </a:spcBef>
              <a:buClrTx/>
              <a:buSzTx/>
              <a:buFontTx/>
              <a:buNone/>
            </a:pPr>
            <a:endParaRPr lang="ru-RU" altLang="ru-RU" sz="1600" b="1"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ppt_x</p:attrName>
                                        </p:attrNameLst>
                                      </p:cBhvr>
                                      <p:tavLst>
                                        <p:tav tm="0">
                                          <p:val>
                                            <p:strVal val="#ppt_x-.2"/>
                                          </p:val>
                                        </p:tav>
                                        <p:tav tm="100000">
                                          <p:val>
                                            <p:strVal val="#ppt_x"/>
                                          </p:val>
                                        </p:tav>
                                      </p:tavLst>
                                    </p:anim>
                                    <p:anim calcmode="lin" valueType="num">
                                      <p:cBhvr>
                                        <p:cTn id="8" dur="1000" fill="hold"/>
                                        <p:tgtEl>
                                          <p:spTgt spid="552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52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5299">
                                            <p:txEl>
                                              <p:pRg st="0" end="0"/>
                                            </p:txEl>
                                          </p:spTgt>
                                        </p:tgtEl>
                                        <p:attrNameLst>
                                          <p:attrName>style.visibility</p:attrName>
                                        </p:attrNameLst>
                                      </p:cBhvr>
                                      <p:to>
                                        <p:strVal val="visible"/>
                                      </p:to>
                                    </p:set>
                                    <p:animEffect transition="in" filter="fade">
                                      <p:cBhvr>
                                        <p:cTn id="14" dur="500"/>
                                        <p:tgtEl>
                                          <p:spTgt spid="55299">
                                            <p:txEl>
                                              <p:pRg st="0" end="0"/>
                                            </p:txEl>
                                          </p:spTgt>
                                        </p:tgtEl>
                                      </p:cBhvr>
                                    </p:animEffect>
                                    <p:anim calcmode="lin" valueType="num">
                                      <p:cBhvr>
                                        <p:cTn id="15"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529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5299">
                                            <p:txEl>
                                              <p:pRg st="2" end="2"/>
                                            </p:txEl>
                                          </p:spTgt>
                                        </p:tgtEl>
                                        <p:attrNameLst>
                                          <p:attrName>style.visibility</p:attrName>
                                        </p:attrNameLst>
                                      </p:cBhvr>
                                      <p:to>
                                        <p:strVal val="visible"/>
                                      </p:to>
                                    </p:set>
                                    <p:animEffect transition="in" filter="fade">
                                      <p:cBhvr>
                                        <p:cTn id="21" dur="500"/>
                                        <p:tgtEl>
                                          <p:spTgt spid="55299">
                                            <p:txEl>
                                              <p:pRg st="2" end="2"/>
                                            </p:txEl>
                                          </p:spTgt>
                                        </p:tgtEl>
                                      </p:cBhvr>
                                    </p:animEffect>
                                    <p:anim calcmode="lin" valueType="num">
                                      <p:cBhvr>
                                        <p:cTn id="22"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529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55299">
                                            <p:txEl>
                                              <p:pRg st="4" end="4"/>
                                            </p:txEl>
                                          </p:spTgt>
                                        </p:tgtEl>
                                        <p:attrNameLst>
                                          <p:attrName>style.visibility</p:attrName>
                                        </p:attrNameLst>
                                      </p:cBhvr>
                                      <p:to>
                                        <p:strVal val="visible"/>
                                      </p:to>
                                    </p:set>
                                    <p:animEffect transition="in" filter="fade">
                                      <p:cBhvr>
                                        <p:cTn id="28" dur="500"/>
                                        <p:tgtEl>
                                          <p:spTgt spid="55299">
                                            <p:txEl>
                                              <p:pRg st="4" end="4"/>
                                            </p:txEl>
                                          </p:spTgt>
                                        </p:tgtEl>
                                      </p:cBhvr>
                                    </p:animEffect>
                                    <p:anim calcmode="lin" valueType="num">
                                      <p:cBhvr>
                                        <p:cTn id="29"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5529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55299">
                                            <p:txEl>
                                              <p:pRg st="5" end="5"/>
                                            </p:txEl>
                                          </p:spTgt>
                                        </p:tgtEl>
                                        <p:attrNameLst>
                                          <p:attrName>style.visibility</p:attrName>
                                        </p:attrNameLst>
                                      </p:cBhvr>
                                      <p:to>
                                        <p:strVal val="visible"/>
                                      </p:to>
                                    </p:set>
                                    <p:animEffect transition="in" filter="fade">
                                      <p:cBhvr>
                                        <p:cTn id="35" dur="500"/>
                                        <p:tgtEl>
                                          <p:spTgt spid="55299">
                                            <p:txEl>
                                              <p:pRg st="5" end="5"/>
                                            </p:txEl>
                                          </p:spTgt>
                                        </p:tgtEl>
                                      </p:cBhvr>
                                    </p:animEffect>
                                    <p:anim calcmode="lin" valueType="num">
                                      <p:cBhvr>
                                        <p:cTn id="36"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55299">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55299">
                                            <p:txEl>
                                              <p:pRg st="6" end="6"/>
                                            </p:txEl>
                                          </p:spTgt>
                                        </p:tgtEl>
                                        <p:attrNameLst>
                                          <p:attrName>style.visibility</p:attrName>
                                        </p:attrNameLst>
                                      </p:cBhvr>
                                      <p:to>
                                        <p:strVal val="visible"/>
                                      </p:to>
                                    </p:set>
                                    <p:animEffect transition="in" filter="fade">
                                      <p:cBhvr>
                                        <p:cTn id="42" dur="500"/>
                                        <p:tgtEl>
                                          <p:spTgt spid="55299">
                                            <p:txEl>
                                              <p:pRg st="6" end="6"/>
                                            </p:txEl>
                                          </p:spTgt>
                                        </p:tgtEl>
                                      </p:cBhvr>
                                    </p:animEffect>
                                    <p:anim calcmode="lin" valueType="num">
                                      <p:cBhvr>
                                        <p:cTn id="43"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p:cTn id="44" dur="500" fill="hold"/>
                                        <p:tgtEl>
                                          <p:spTgt spid="55299">
                                            <p:txEl>
                                              <p:pRg st="6" end="6"/>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55299">
                                            <p:txEl>
                                              <p:pRg st="8" end="8"/>
                                            </p:txEl>
                                          </p:spTgt>
                                        </p:tgtEl>
                                        <p:attrNameLst>
                                          <p:attrName>style.visibility</p:attrName>
                                        </p:attrNameLst>
                                      </p:cBhvr>
                                      <p:to>
                                        <p:strVal val="visible"/>
                                      </p:to>
                                    </p:set>
                                    <p:animEffect transition="in" filter="fade">
                                      <p:cBhvr>
                                        <p:cTn id="49" dur="500"/>
                                        <p:tgtEl>
                                          <p:spTgt spid="55299">
                                            <p:txEl>
                                              <p:pRg st="8" end="8"/>
                                            </p:txEl>
                                          </p:spTgt>
                                        </p:tgtEl>
                                      </p:cBhvr>
                                    </p:animEffect>
                                    <p:anim calcmode="lin" valueType="num">
                                      <p:cBhvr>
                                        <p:cTn id="50"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p:cTn id="51" dur="500" fill="hold"/>
                                        <p:tgtEl>
                                          <p:spTgt spid="55299">
                                            <p:txEl>
                                              <p:pRg st="8" end="8"/>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55299">
                                            <p:txEl>
                                              <p:pRg st="10" end="10"/>
                                            </p:txEl>
                                          </p:spTgt>
                                        </p:tgtEl>
                                        <p:attrNameLst>
                                          <p:attrName>style.visibility</p:attrName>
                                        </p:attrNameLst>
                                      </p:cBhvr>
                                      <p:to>
                                        <p:strVal val="visible"/>
                                      </p:to>
                                    </p:set>
                                    <p:animEffect transition="in" filter="fade">
                                      <p:cBhvr>
                                        <p:cTn id="56" dur="500"/>
                                        <p:tgtEl>
                                          <p:spTgt spid="55299">
                                            <p:txEl>
                                              <p:pRg st="10" end="10"/>
                                            </p:txEl>
                                          </p:spTgt>
                                        </p:tgtEl>
                                      </p:cBhvr>
                                    </p:animEffect>
                                    <p:anim calcmode="lin" valueType="num">
                                      <p:cBhvr>
                                        <p:cTn id="57" dur="500" fill="hold"/>
                                        <p:tgtEl>
                                          <p:spTgt spid="55299">
                                            <p:txEl>
                                              <p:pRg st="10" end="10"/>
                                            </p:txEl>
                                          </p:spTgt>
                                        </p:tgtEl>
                                        <p:attrNameLst>
                                          <p:attrName>ppt_x</p:attrName>
                                        </p:attrNameLst>
                                      </p:cBhvr>
                                      <p:tavLst>
                                        <p:tav tm="0">
                                          <p:val>
                                            <p:strVal val="#ppt_x"/>
                                          </p:val>
                                        </p:tav>
                                        <p:tav tm="100000">
                                          <p:val>
                                            <p:strVal val="#ppt_x"/>
                                          </p:val>
                                        </p:tav>
                                      </p:tavLst>
                                    </p:anim>
                                    <p:anim calcmode="lin" valueType="num">
                                      <p:cBhvr>
                                        <p:cTn id="58" dur="500" fill="hold"/>
                                        <p:tgtEl>
                                          <p:spTgt spid="55299">
                                            <p:txEl>
                                              <p:pRg st="10" end="1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EVidrina.MAC\Рабочий стол\slide-19.jpg"/>
          <p:cNvPicPr>
            <a:picLocks noGrp="1" noChangeAspect="1" noChangeArrowheads="1"/>
          </p:cNvPicPr>
          <p:nvPr>
            <p:ph idx="1"/>
          </p:nvPr>
        </p:nvPicPr>
        <p:blipFill>
          <a:blip r:embed="rId2" cstate="print"/>
          <a:srcRect/>
          <a:stretch>
            <a:fillRect/>
          </a:stretch>
        </p:blipFill>
        <p:spPr bwMode="auto">
          <a:xfrm>
            <a:off x="928662" y="857233"/>
            <a:ext cx="7358113" cy="5467368"/>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010400"/>
          </a:xfrm>
        </p:spPr>
        <p:txBody>
          <a:bodyPr>
            <a:normAutofit fontScale="90000"/>
          </a:bodyPr>
          <a:lstStyle/>
          <a:p>
            <a:pPr algn="ctr"/>
            <a:r>
              <a:rPr lang="ru-RU" sz="3500" b="1" dirty="0">
                <a:solidFill>
                  <a:schemeClr val="accent2">
                    <a:lumMod val="50000"/>
                  </a:schemeClr>
                </a:solidFill>
              </a:rPr>
              <a:t>07 - Наименование должностного лица – автора документа</a:t>
            </a:r>
          </a:p>
        </p:txBody>
      </p:sp>
      <p:sp>
        <p:nvSpPr>
          <p:cNvPr id="3" name="Содержимое 2"/>
          <p:cNvSpPr>
            <a:spLocks noGrp="1"/>
          </p:cNvSpPr>
          <p:nvPr>
            <p:ph idx="1"/>
          </p:nvPr>
        </p:nvSpPr>
        <p:spPr/>
        <p:txBody>
          <a:bodyPr>
            <a:normAutofit/>
          </a:bodyPr>
          <a:lstStyle/>
          <a:p>
            <a:r>
              <a:rPr lang="ru-RU" dirty="0"/>
              <a:t>используется в бланках должностных лиц и располагается под наименованием организации или наименованием территории (края, области, автономной области и др.), если документ издает руководитель органа власти субъекта Российской Федерации, муниципального образования. Наименование должности лица - автора документа указывается в соответствии с наименованием, приведенным в распорядительном документе о назначении на должность.</a:t>
            </a:r>
          </a:p>
          <a:p>
            <a:pPr>
              <a:buNone/>
            </a:pPr>
            <a:endParaRPr lang="ru-RU" dirty="0"/>
          </a:p>
          <a:p>
            <a:endParaRPr lang="ru-RU"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EVidrina.MAC\Рабочий стол\slide-20.jpg"/>
          <p:cNvPicPr>
            <a:picLocks noGrp="1" noChangeAspect="1" noChangeArrowheads="1"/>
          </p:cNvPicPr>
          <p:nvPr>
            <p:ph idx="1"/>
          </p:nvPr>
        </p:nvPicPr>
        <p:blipFill>
          <a:blip r:embed="rId2" cstate="print"/>
          <a:srcRect/>
          <a:stretch>
            <a:fillRect/>
          </a:stretch>
        </p:blipFill>
        <p:spPr bwMode="auto">
          <a:xfrm>
            <a:off x="428596" y="642919"/>
            <a:ext cx="8143931" cy="5681682"/>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85720" y="500042"/>
            <a:ext cx="8643998" cy="5929354"/>
          </a:xfrm>
        </p:spPr>
        <p:txBody>
          <a:bodyPr>
            <a:normAutofit/>
          </a:bodyPr>
          <a:lstStyle/>
          <a:p>
            <a:pPr algn="ctr"/>
            <a:r>
              <a:rPr lang="ru-RU" sz="3500" b="1" dirty="0">
                <a:solidFill>
                  <a:schemeClr val="accent2">
                    <a:lumMod val="50000"/>
                  </a:schemeClr>
                </a:solidFill>
                <a:effectLst/>
              </a:rPr>
              <a:t>08 -  Справочные данные об организации</a:t>
            </a:r>
            <a:br>
              <a:rPr lang="ru-RU" sz="3500" dirty="0">
                <a:effectLst/>
              </a:rPr>
            </a:br>
            <a:r>
              <a:rPr lang="ru-RU" sz="2000" dirty="0">
                <a:effectLst/>
              </a:rPr>
              <a:t> </a:t>
            </a:r>
            <a:br>
              <a:rPr lang="ru-RU" sz="2000" dirty="0">
                <a:effectLst/>
              </a:rPr>
            </a:br>
            <a:r>
              <a:rPr lang="ru-RU" sz="2000" dirty="0"/>
              <a:t> </a:t>
            </a:r>
            <a:r>
              <a:rPr lang="ru-RU" sz="2000" dirty="0">
                <a:solidFill>
                  <a:schemeClr val="tx1"/>
                </a:solidFill>
              </a:rPr>
              <a:t>указываются в бланках писем и включают: почтовый адрес организации (дополнительно может указываться адрес места нахождения юридического лица, если он не совпадает с почтовым адресом); номер телефона, факса, адрес электронной почты, сетевой адрес.</a:t>
            </a:r>
            <a:br>
              <a:rPr lang="ru-RU" sz="2000" dirty="0">
                <a:solidFill>
                  <a:schemeClr val="tx1"/>
                </a:solidFill>
              </a:rPr>
            </a:br>
            <a:br>
              <a:rPr lang="ru-RU" sz="2000" dirty="0">
                <a:solidFill>
                  <a:schemeClr val="tx1"/>
                </a:solidFill>
              </a:rPr>
            </a:br>
            <a:r>
              <a:rPr lang="ru-RU" sz="2000" dirty="0">
                <a:solidFill>
                  <a:schemeClr val="tx1"/>
                </a:solidFill>
              </a:rPr>
              <a:t>( Постановление Правительства РФ от 26.09.2000 № 725 «Правила оказания услуг почтовой связи»)</a:t>
            </a:r>
            <a:br>
              <a:rPr lang="ru-RU" sz="2000" dirty="0">
                <a:solidFill>
                  <a:schemeClr val="tx1"/>
                </a:solidFill>
              </a:rPr>
            </a:br>
            <a:br>
              <a:rPr lang="ru-RU" sz="2000" dirty="0">
                <a:solidFill>
                  <a:schemeClr val="tx1"/>
                </a:solidFill>
              </a:rPr>
            </a:br>
            <a:r>
              <a:rPr lang="ru-RU" sz="1800" dirty="0">
                <a:solidFill>
                  <a:schemeClr val="tx1"/>
                </a:solidFill>
              </a:rPr>
              <a:t>В состав справочных данных, за исключением бланков документов органов государственной власти, органов местного самоуправления, включаются: код организации по Общероссийскому классификатору предприятий и организаций (ОКПО), основной государственный регистрационный номер организации (ОГРН) и идентификационный номер налогоплательщика/код причины постановки на налоговый учет (ИНН/КПП).</a:t>
            </a:r>
            <a:br>
              <a:rPr lang="ru-RU" sz="1800" dirty="0"/>
            </a:br>
            <a:endParaRPr lang="ru-RU" sz="2000" dirty="0">
              <a:effectLs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81772"/>
          </a:xfrm>
        </p:spPr>
        <p:txBody>
          <a:bodyPr>
            <a:normAutofit/>
          </a:bodyPr>
          <a:lstStyle/>
          <a:p>
            <a:pPr algn="ctr"/>
            <a:r>
              <a:rPr lang="ru-RU" sz="3500" b="1" dirty="0">
                <a:solidFill>
                  <a:schemeClr val="accent2">
                    <a:lumMod val="50000"/>
                  </a:schemeClr>
                </a:solidFill>
              </a:rPr>
              <a:t>09 - Наименование вида документа</a:t>
            </a:r>
          </a:p>
        </p:txBody>
      </p:sp>
      <p:sp>
        <p:nvSpPr>
          <p:cNvPr id="3" name="Содержимое 2"/>
          <p:cNvSpPr>
            <a:spLocks noGrp="1"/>
          </p:cNvSpPr>
          <p:nvPr>
            <p:ph idx="1"/>
          </p:nvPr>
        </p:nvSpPr>
        <p:spPr>
          <a:xfrm>
            <a:off x="500034" y="1357298"/>
            <a:ext cx="8229600" cy="4525963"/>
          </a:xfrm>
        </p:spPr>
        <p:txBody>
          <a:bodyPr/>
          <a:lstStyle/>
          <a:p>
            <a:r>
              <a:rPr lang="ru-RU" dirty="0"/>
              <a:t>Наименование вида документа указывается на всех документах, за исключением деловых (служебных) писем, располагается под реквизитами автора документа (наименованием организации, наименованием структурного подразделения, наименованием должности) </a:t>
            </a:r>
          </a:p>
        </p:txBody>
      </p:sp>
      <p:pic>
        <p:nvPicPr>
          <p:cNvPr id="4" name="Рисунок 3" descr="http://www.edou.ru/upload/learning/3/res17/hqrLa.2LBaQ.Image10_2.jpg"/>
          <p:cNvPicPr/>
          <p:nvPr/>
        </p:nvPicPr>
        <p:blipFill>
          <a:blip r:embed="rId2" cstate="print"/>
          <a:srcRect/>
          <a:stretch>
            <a:fillRect/>
          </a:stretch>
        </p:blipFill>
        <p:spPr bwMode="auto">
          <a:xfrm>
            <a:off x="2928926" y="4000504"/>
            <a:ext cx="6000792" cy="2857496"/>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a:bodyPr>
          <a:lstStyle/>
          <a:p>
            <a:pPr algn="ctr"/>
            <a:r>
              <a:rPr lang="ru-RU" sz="4000" dirty="0">
                <a:solidFill>
                  <a:schemeClr val="accent2">
                    <a:lumMod val="50000"/>
                  </a:schemeClr>
                </a:solidFill>
              </a:rPr>
              <a:t>10 - Дата документа</a:t>
            </a:r>
          </a:p>
        </p:txBody>
      </p:sp>
      <p:sp>
        <p:nvSpPr>
          <p:cNvPr id="3" name="Содержимое 2"/>
          <p:cNvSpPr>
            <a:spLocks noGrp="1"/>
          </p:cNvSpPr>
          <p:nvPr>
            <p:ph idx="1"/>
          </p:nvPr>
        </p:nvSpPr>
        <p:spPr/>
        <p:txBody>
          <a:bodyPr>
            <a:normAutofit lnSpcReduction="10000"/>
          </a:bodyPr>
          <a:lstStyle/>
          <a:p>
            <a:r>
              <a:rPr lang="ru-RU" dirty="0"/>
              <a:t>соответствует дате подписания (утверждения) документа или дате события, зафиксированного в документе. Документы, изданные двумя или более организациями, должны иметь одну (единую) дату.</a:t>
            </a:r>
          </a:p>
          <a:p>
            <a:r>
              <a:rPr lang="ru-RU" dirty="0"/>
              <a:t>Дата документа записывается в последовательности: день месяца, месяц, год одним из двух способов:</a:t>
            </a:r>
          </a:p>
          <a:p>
            <a:r>
              <a:rPr lang="ru-RU" dirty="0"/>
              <a:t>арабскими цифрами, разделенными точкой: 05.06.2016;</a:t>
            </a:r>
          </a:p>
          <a:p>
            <a:r>
              <a:rPr lang="ru-RU" dirty="0"/>
              <a:t>словесно-цифровым способом, например: 5 июня 2016 г.</a:t>
            </a:r>
          </a:p>
          <a:p>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653210"/>
          </a:xfrm>
        </p:spPr>
        <p:txBody>
          <a:bodyPr>
            <a:normAutofit/>
          </a:bodyPr>
          <a:lstStyle/>
          <a:p>
            <a:pPr algn="ctr"/>
            <a:r>
              <a:rPr lang="ru-RU" sz="3500" b="1" dirty="0">
                <a:solidFill>
                  <a:schemeClr val="accent2">
                    <a:lumMod val="50000"/>
                  </a:schemeClr>
                </a:solidFill>
              </a:rPr>
              <a:t>11-  Регистрационный номер документа </a:t>
            </a:r>
          </a:p>
        </p:txBody>
      </p:sp>
      <p:sp>
        <p:nvSpPr>
          <p:cNvPr id="3" name="Содержимое 2"/>
          <p:cNvSpPr>
            <a:spLocks noGrp="1"/>
          </p:cNvSpPr>
          <p:nvPr>
            <p:ph idx="1"/>
          </p:nvPr>
        </p:nvSpPr>
        <p:spPr>
          <a:xfrm>
            <a:off x="457200" y="1643050"/>
            <a:ext cx="8229600" cy="4681550"/>
          </a:xfrm>
        </p:spPr>
        <p:txBody>
          <a:bodyPr>
            <a:normAutofit fontScale="92500" lnSpcReduction="20000"/>
          </a:bodyPr>
          <a:lstStyle/>
          <a:p>
            <a:r>
              <a:rPr lang="ru-RU" dirty="0"/>
              <a:t>цифровой или буквенно-цифровой идентификатор документа, состоящий из порядкового номера документа, который, по усмотрению организации, может дополняться цифровыми или буквенными кодами (индексами) в соответствии с используемыми классификаторами (индексом дела по номенклатуре дел, кодом корреспондента, кодом должностного лица и др.).</a:t>
            </a:r>
          </a:p>
          <a:p>
            <a:r>
              <a:rPr lang="ru-RU" dirty="0"/>
              <a:t>На документе, составленном совместно двумя и более организациями, проставляются регистрационные номера документа, присвоенные каждой из организаций. Регистрационные номера отделяются друг от друга косой чертой и проставляются в порядке указания авторов в заголовочной части или преамбуле документа.</a:t>
            </a:r>
          </a:p>
          <a:p>
            <a:pPr>
              <a:buNone/>
            </a:pPr>
            <a:endParaRPr lang="ru-RU"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9600" cy="1143000"/>
          </a:xfrm>
        </p:spPr>
        <p:txBody>
          <a:bodyPr>
            <a:normAutofit/>
          </a:bodyPr>
          <a:lstStyle/>
          <a:p>
            <a:pPr algn="ctr"/>
            <a:r>
              <a:rPr lang="ru-RU" sz="3000" b="1" dirty="0">
                <a:solidFill>
                  <a:schemeClr val="accent2">
                    <a:lumMod val="50000"/>
                  </a:schemeClr>
                </a:solidFill>
              </a:rPr>
              <a:t>12 -  Ссылка на регистрационный номер и дату поступившего документа </a:t>
            </a:r>
          </a:p>
        </p:txBody>
      </p:sp>
      <p:sp>
        <p:nvSpPr>
          <p:cNvPr id="3" name="Содержимое 2"/>
          <p:cNvSpPr>
            <a:spLocks noGrp="1"/>
          </p:cNvSpPr>
          <p:nvPr>
            <p:ph idx="1"/>
          </p:nvPr>
        </p:nvSpPr>
        <p:spPr>
          <a:xfrm>
            <a:off x="285720" y="1714488"/>
            <a:ext cx="8229600" cy="2971808"/>
          </a:xfrm>
        </p:spPr>
        <p:txBody>
          <a:bodyPr/>
          <a:lstStyle/>
          <a:p>
            <a:r>
              <a:rPr lang="ru-RU" sz="2500" dirty="0"/>
              <a:t>включает регистрационный номер и дату входящего инициативного документа, на который дается ответ.</a:t>
            </a:r>
          </a:p>
          <a:p>
            <a:endParaRPr lang="ru-RU" dirty="0"/>
          </a:p>
        </p:txBody>
      </p:sp>
      <p:pic>
        <p:nvPicPr>
          <p:cNvPr id="4" name="Рисунок 3" descr="http://www.edou.ru/upload/learning/3/res20/gcXKA.KgZ5J.Image13_2.jpg"/>
          <p:cNvPicPr/>
          <p:nvPr/>
        </p:nvPicPr>
        <p:blipFill>
          <a:blip r:embed="rId2" cstate="print"/>
          <a:srcRect/>
          <a:stretch>
            <a:fillRect/>
          </a:stretch>
        </p:blipFill>
        <p:spPr bwMode="auto">
          <a:xfrm>
            <a:off x="1785918" y="2857496"/>
            <a:ext cx="7094022" cy="4000504"/>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011222"/>
          </a:xfrm>
        </p:spPr>
        <p:txBody>
          <a:bodyPr>
            <a:normAutofit/>
          </a:bodyPr>
          <a:lstStyle/>
          <a:p>
            <a:pPr algn="ctr"/>
            <a:r>
              <a:rPr lang="ru-RU" sz="3000" b="1" dirty="0">
                <a:solidFill>
                  <a:schemeClr val="accent2">
                    <a:lumMod val="50000"/>
                  </a:schemeClr>
                </a:solidFill>
              </a:rPr>
              <a:t>13 - Место составления (издания) документа</a:t>
            </a:r>
          </a:p>
        </p:txBody>
      </p:sp>
      <p:sp>
        <p:nvSpPr>
          <p:cNvPr id="3" name="Содержимое 2"/>
          <p:cNvSpPr>
            <a:spLocks noGrp="1"/>
          </p:cNvSpPr>
          <p:nvPr>
            <p:ph idx="1"/>
          </p:nvPr>
        </p:nvSpPr>
        <p:spPr>
          <a:xfrm>
            <a:off x="214282" y="1214422"/>
            <a:ext cx="8229600" cy="4174806"/>
          </a:xfrm>
        </p:spPr>
        <p:txBody>
          <a:bodyPr>
            <a:normAutofit/>
          </a:bodyPr>
          <a:lstStyle/>
          <a:p>
            <a:r>
              <a:rPr lang="ru-RU" sz="2300" dirty="0"/>
              <a:t>указывается во всех документах, кроме деловых (служебных) писем, а также докладных, служебных записок и других внутренних информационно-справочных документов.</a:t>
            </a:r>
          </a:p>
          <a:p>
            <a:r>
              <a:rPr lang="ru-RU" sz="2300" dirty="0"/>
              <a:t>Место составления (издания) документа не указывается в том случае, если в наименовании организации присутствует указание на место ее нахождения. Место составления (издания) документа указывается в соответствии с принятым административно-территориальным делением.</a:t>
            </a:r>
          </a:p>
        </p:txBody>
      </p:sp>
      <p:pic>
        <p:nvPicPr>
          <p:cNvPr id="8194" name="Picture 2" descr="C:\Documents and Settings\EVidrina.MAC\Рабочий стол\D_14-01_20-37_doc_4.gif"/>
          <p:cNvPicPr>
            <a:picLocks noChangeAspect="1" noChangeArrowheads="1"/>
          </p:cNvPicPr>
          <p:nvPr/>
        </p:nvPicPr>
        <p:blipFill>
          <a:blip r:embed="rId2" cstate="print"/>
          <a:srcRect/>
          <a:stretch>
            <a:fillRect/>
          </a:stretch>
        </p:blipFill>
        <p:spPr bwMode="auto">
          <a:xfrm>
            <a:off x="2428860" y="4929198"/>
            <a:ext cx="6715140" cy="1928802"/>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686800" cy="838200"/>
          </a:xfrm>
        </p:spPr>
        <p:txBody>
          <a:bodyPr>
            <a:normAutofit/>
          </a:bodyPr>
          <a:lstStyle/>
          <a:p>
            <a:pPr algn="ctr"/>
            <a:r>
              <a:rPr lang="ru-RU" sz="3000" b="1" dirty="0">
                <a:solidFill>
                  <a:schemeClr val="accent2">
                    <a:lumMod val="50000"/>
                  </a:schemeClr>
                </a:solidFill>
              </a:rPr>
              <a:t>14 -  Гриф ограничения доступа к документу </a:t>
            </a:r>
          </a:p>
        </p:txBody>
      </p:sp>
      <p:sp>
        <p:nvSpPr>
          <p:cNvPr id="3" name="Содержимое 2"/>
          <p:cNvSpPr>
            <a:spLocks noGrp="1"/>
          </p:cNvSpPr>
          <p:nvPr>
            <p:ph idx="1"/>
          </p:nvPr>
        </p:nvSpPr>
        <p:spPr>
          <a:xfrm>
            <a:off x="304800" y="1285860"/>
            <a:ext cx="8686800" cy="5286412"/>
          </a:xfrm>
        </p:spPr>
        <p:txBody>
          <a:bodyPr>
            <a:normAutofit fontScale="85000" lnSpcReduction="20000"/>
          </a:bodyPr>
          <a:lstStyle/>
          <a:p>
            <a:r>
              <a:rPr lang="ru-RU" dirty="0"/>
              <a:t>проставляется в правом верхнем углу первого листа документа (проекта документа, сопроводительного письма к документу) на границе верхнего поля при наличии в документе информации, доступ к которой ограничен в соответствии с законодательством Российской Федерации.</a:t>
            </a:r>
          </a:p>
          <a:p>
            <a:r>
              <a:rPr lang="ru-RU" dirty="0"/>
              <a:t>Виды используемых в организации грифов ограничения доступа должны соответствовать законодательным и иным нормативным правовым актам Российской Федерации и должны быть закреплены в локальных нормативных актах. В состав грифа ограничения доступа к документу входит ограничительная надпись ("Для служебного пользования", "Конфиденциально", "Коммерческая тайна" или др.), которая может дополняться номером экземпляра документа и другими сведениями в соответствии с законодательством Российской Федерации.</a:t>
            </a:r>
          </a:p>
          <a:p>
            <a:pPr>
              <a:buNone/>
            </a:pPr>
            <a:endParaRPr lang="ru-RU" dirty="0"/>
          </a:p>
          <a:p>
            <a:pPr algn="r">
              <a:buNone/>
            </a:pPr>
            <a:r>
              <a:rPr lang="ru-RU" dirty="0"/>
              <a:t>Пример -          </a:t>
            </a:r>
            <a:r>
              <a:rPr lang="ru-RU" i="1" dirty="0"/>
              <a:t>Коммерческая тайна.</a:t>
            </a:r>
          </a:p>
          <a:p>
            <a:pPr algn="r">
              <a:buNone/>
            </a:pPr>
            <a:r>
              <a:rPr lang="ru-RU" i="1" dirty="0"/>
              <a:t>Экз. N 2</a:t>
            </a:r>
          </a:p>
          <a:p>
            <a:pPr algn="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1" name="Rectangle 5">
            <a:extLst>
              <a:ext uri="{FF2B5EF4-FFF2-40B4-BE49-F238E27FC236}">
                <a16:creationId xmlns:a16="http://schemas.microsoft.com/office/drawing/2014/main" id="{E556419A-681E-4660-BBA3-89EA6B955DAE}"/>
              </a:ext>
            </a:extLst>
          </p:cNvPr>
          <p:cNvSpPr>
            <a:spLocks noGrp="1" noChangeArrowheads="1"/>
          </p:cNvSpPr>
          <p:nvPr>
            <p:ph type="body" sz="half" idx="4294967295"/>
          </p:nvPr>
        </p:nvSpPr>
        <p:spPr>
          <a:xfrm>
            <a:off x="179388" y="115888"/>
            <a:ext cx="4465637" cy="4786312"/>
          </a:xfrm>
        </p:spPr>
        <p:txBody>
          <a:bodyPr/>
          <a:lstStyle/>
          <a:p>
            <a:pPr eaLnBrk="1" hangingPunct="1">
              <a:defRPr/>
            </a:pPr>
            <a:r>
              <a:rPr lang="ru-RU" altLang="ru-RU" sz="1600" dirty="0"/>
              <a:t>Решением вопросов государственного управления занималось княжеско-боярское окружение (Боярская дума). Большой юридической силой обладала и </a:t>
            </a:r>
            <a:r>
              <a:rPr lang="ru-RU" altLang="ru-RU" sz="1600" b="1" dirty="0"/>
              <a:t>церковь</a:t>
            </a:r>
            <a:r>
              <a:rPr lang="ru-RU" altLang="ru-RU" sz="1600" dirty="0"/>
              <a:t>.</a:t>
            </a:r>
          </a:p>
          <a:p>
            <a:pPr eaLnBrk="1" hangingPunct="1">
              <a:defRPr/>
            </a:pPr>
            <a:endParaRPr lang="ru-RU" altLang="ru-RU" sz="1000" dirty="0"/>
          </a:p>
          <a:p>
            <a:pPr eaLnBrk="1" hangingPunct="1">
              <a:defRPr/>
            </a:pPr>
            <a:r>
              <a:rPr lang="ru-RU" altLang="ru-RU" sz="1600" dirty="0"/>
              <a:t>Центрами ведения и хранения документов были храмы и монастыри. </a:t>
            </a:r>
          </a:p>
          <a:p>
            <a:pPr eaLnBrk="1" hangingPunct="1">
              <a:defRPr/>
            </a:pPr>
            <a:r>
              <a:rPr lang="ru-RU" altLang="ru-RU" sz="1600" dirty="0"/>
              <a:t>Увеличение числа документов привело к созданию штата специалистов в области создания и обработки документов. Штат состоял из </a:t>
            </a:r>
            <a:r>
              <a:rPr lang="ru-RU" altLang="ru-RU" sz="1600" b="1" dirty="0"/>
              <a:t>псаломщиков</a:t>
            </a:r>
            <a:r>
              <a:rPr lang="ru-RU" altLang="ru-RU" sz="1600" dirty="0"/>
              <a:t> и </a:t>
            </a:r>
            <a:r>
              <a:rPr lang="ru-RU" altLang="ru-RU" sz="1600" b="1" dirty="0"/>
              <a:t>дьяков</a:t>
            </a:r>
            <a:r>
              <a:rPr lang="ru-RU" altLang="ru-RU" sz="1600" dirty="0"/>
              <a:t>.</a:t>
            </a:r>
          </a:p>
          <a:p>
            <a:pPr eaLnBrk="1" hangingPunct="1">
              <a:defRPr/>
            </a:pPr>
            <a:endParaRPr lang="ru-RU" altLang="ru-RU" sz="1600" dirty="0"/>
          </a:p>
          <a:p>
            <a:pPr eaLnBrk="1" hangingPunct="1">
              <a:defRPr/>
            </a:pPr>
            <a:endParaRPr lang="ru-RU" altLang="ru-RU" sz="1600" dirty="0"/>
          </a:p>
        </p:txBody>
      </p:sp>
      <p:sp>
        <p:nvSpPr>
          <p:cNvPr id="75782" name="Rectangle 6">
            <a:extLst>
              <a:ext uri="{FF2B5EF4-FFF2-40B4-BE49-F238E27FC236}">
                <a16:creationId xmlns:a16="http://schemas.microsoft.com/office/drawing/2014/main" id="{149E840E-A597-411C-BC2B-A5B4A739E15D}"/>
              </a:ext>
            </a:extLst>
          </p:cNvPr>
          <p:cNvSpPr>
            <a:spLocks noGrp="1" noChangeArrowheads="1"/>
          </p:cNvSpPr>
          <p:nvPr>
            <p:ph type="body" sz="half" idx="4294967295"/>
          </p:nvPr>
        </p:nvSpPr>
        <p:spPr>
          <a:xfrm>
            <a:off x="4716463" y="188912"/>
            <a:ext cx="4248149" cy="6336431"/>
          </a:xfrm>
        </p:spPr>
        <p:txBody>
          <a:bodyPr/>
          <a:lstStyle/>
          <a:p>
            <a:pPr eaLnBrk="1" hangingPunct="1">
              <a:defRPr/>
            </a:pPr>
            <a:r>
              <a:rPr lang="ru-RU" altLang="ru-RU" sz="1600" dirty="0">
                <a:latin typeface="Times New Roman" panose="02020603050405020304" pitchFamily="18" charset="0"/>
                <a:cs typeface="Times New Roman" panose="02020603050405020304" pitchFamily="18" charset="0"/>
              </a:rPr>
              <a:t>В 893 г. появилась       кириллица </a:t>
            </a:r>
          </a:p>
          <a:p>
            <a:pPr eaLnBrk="1" hangingPunct="1">
              <a:defRPr/>
            </a:pPr>
            <a:r>
              <a:rPr lang="ru-RU" altLang="ru-RU" sz="1600" dirty="0">
                <a:latin typeface="Times New Roman" panose="02020603050405020304" pitchFamily="18" charset="0"/>
                <a:cs typeface="Times New Roman" panose="02020603050405020304" pitchFamily="18" charset="0"/>
              </a:rPr>
              <a:t>И уже в период </a:t>
            </a:r>
          </a:p>
          <a:p>
            <a:pPr eaLnBrk="1" hangingPunct="1">
              <a:buFont typeface="Wingdings" panose="05000000000000000000" pitchFamily="2" charset="2"/>
              <a:buNone/>
              <a:defRPr/>
            </a:pPr>
            <a:r>
              <a:rPr lang="ru-RU" altLang="ru-RU" sz="1600" dirty="0">
                <a:latin typeface="Times New Roman" panose="02020603050405020304" pitchFamily="18" charset="0"/>
                <a:cs typeface="Times New Roman" panose="02020603050405020304" pitchFamily="18" charset="0"/>
              </a:rPr>
              <a:t>      правления Владимира </a:t>
            </a:r>
          </a:p>
          <a:p>
            <a:pPr eaLnBrk="1" hangingPunct="1">
              <a:buFont typeface="Wingdings" panose="05000000000000000000" pitchFamily="2" charset="2"/>
              <a:buNone/>
              <a:defRPr/>
            </a:pPr>
            <a:r>
              <a:rPr lang="ru-RU" altLang="ru-RU" sz="1600" dirty="0">
                <a:latin typeface="Times New Roman" panose="02020603050405020304" pitchFamily="18" charset="0"/>
                <a:cs typeface="Times New Roman" panose="02020603050405020304" pitchFamily="18" charset="0"/>
              </a:rPr>
              <a:t>      Святославовича в Киеве (978-1015) – существовало учебное заведение для детей бояр и старших дружинников. </a:t>
            </a:r>
          </a:p>
          <a:p>
            <a:pPr eaLnBrk="1" hangingPunct="1">
              <a:defRPr/>
            </a:pPr>
            <a:r>
              <a:rPr lang="ru-RU" altLang="ru-RU" sz="1600" dirty="0">
                <a:latin typeface="Times New Roman" panose="02020603050405020304" pitchFamily="18" charset="0"/>
                <a:cs typeface="Times New Roman" panose="02020603050405020304" pitchFamily="18" charset="0"/>
              </a:rPr>
              <a:t>Из выпускников этой школы и отбирались претенденты на должности «</a:t>
            </a:r>
            <a:r>
              <a:rPr lang="ru-RU" altLang="ru-RU" sz="1600" b="1" u="sng" dirty="0">
                <a:latin typeface="Times New Roman" panose="02020603050405020304" pitchFamily="18" charset="0"/>
                <a:cs typeface="Times New Roman" panose="02020603050405020304" pitchFamily="18" charset="0"/>
              </a:rPr>
              <a:t>печатников</a:t>
            </a:r>
            <a:r>
              <a:rPr lang="ru-RU" altLang="ru-RU" sz="1600" dirty="0">
                <a:latin typeface="Times New Roman" panose="02020603050405020304" pitchFamily="18" charset="0"/>
                <a:cs typeface="Times New Roman" panose="02020603050405020304" pitchFamily="18" charset="0"/>
              </a:rPr>
              <a:t>» - хранителей княжеской печати, «</a:t>
            </a:r>
            <a:r>
              <a:rPr lang="ru-RU" altLang="ru-RU" sz="1600" b="1" u="sng" dirty="0" err="1">
                <a:latin typeface="Times New Roman" panose="02020603050405020304" pitchFamily="18" charset="0"/>
                <a:cs typeface="Times New Roman" panose="02020603050405020304" pitchFamily="18" charset="0"/>
              </a:rPr>
              <a:t>металников</a:t>
            </a:r>
            <a:r>
              <a:rPr lang="ru-RU" altLang="ru-RU" sz="1600" dirty="0">
                <a:latin typeface="Times New Roman" panose="02020603050405020304" pitchFamily="18" charset="0"/>
                <a:cs typeface="Times New Roman" panose="02020603050405020304" pitchFamily="18" charset="0"/>
              </a:rPr>
              <a:t>» - судейских секретарей, писцов и дьяков при князьях  и крупных феодалах.</a:t>
            </a:r>
          </a:p>
          <a:p>
            <a:pPr eaLnBrk="1" hangingPunct="1">
              <a:buFont typeface="Wingdings" panose="05000000000000000000" pitchFamily="2" charset="2"/>
              <a:buNone/>
              <a:defRPr/>
            </a:pPr>
            <a:endParaRPr lang="ru-RU" altLang="ru-RU" sz="1600" dirty="0">
              <a:latin typeface="Arial" panose="020B0604020202020204" pitchFamily="34" charset="0"/>
            </a:endParaRPr>
          </a:p>
          <a:p>
            <a:pPr eaLnBrk="1" hangingPunct="1">
              <a:buFont typeface="Wingdings" panose="05000000000000000000" pitchFamily="2" charset="2"/>
              <a:buNone/>
              <a:defRPr/>
            </a:pPr>
            <a:endParaRPr lang="ru-RU" altLang="ru-RU" sz="1600" dirty="0">
              <a:latin typeface="Arial" panose="020B0604020202020204" pitchFamily="34" charset="0"/>
            </a:endParaRPr>
          </a:p>
          <a:p>
            <a:pPr eaLnBrk="1" hangingPunct="1">
              <a:defRPr/>
            </a:pPr>
            <a:endParaRPr lang="ru-RU" altLang="ru-RU" sz="1600" dirty="0">
              <a:latin typeface="Arial" panose="020B0604020202020204" pitchFamily="34" charset="0"/>
            </a:endParaRPr>
          </a:p>
        </p:txBody>
      </p:sp>
      <p:pic>
        <p:nvPicPr>
          <p:cNvPr id="9220" name="Picture 7">
            <a:extLst>
              <a:ext uri="{FF2B5EF4-FFF2-40B4-BE49-F238E27FC236}">
                <a16:creationId xmlns:a16="http://schemas.microsoft.com/office/drawing/2014/main" id="{8D20DA25-A811-4D63-BEAF-F9118CA72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268663"/>
            <a:ext cx="4465638" cy="342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8">
            <a:extLst>
              <a:ext uri="{FF2B5EF4-FFF2-40B4-BE49-F238E27FC236}">
                <a16:creationId xmlns:a16="http://schemas.microsoft.com/office/drawing/2014/main" id="{4A3A4C87-8CDC-4D58-9293-BF02EDC6D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429001"/>
            <a:ext cx="3672408" cy="309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4" presetClass="entr" presetSubtype="0" fill="hold" grpId="0" nodeType="clickEffect">
                                  <p:stCondLst>
                                    <p:cond delay="0"/>
                                  </p:stCondLst>
                                  <p:childTnLst>
                                    <p:set>
                                      <p:cBhvr>
                                        <p:cTn id="6" dur="1" fill="hold">
                                          <p:stCondLst>
                                            <p:cond delay="0"/>
                                          </p:stCondLst>
                                        </p:cTn>
                                        <p:tgtEl>
                                          <p:spTgt spid="75782">
                                            <p:txEl>
                                              <p:pRg st="0" end="0"/>
                                            </p:txEl>
                                          </p:spTgt>
                                        </p:tgtEl>
                                        <p:attrNameLst>
                                          <p:attrName>style.visibility</p:attrName>
                                        </p:attrNameLst>
                                      </p:cBhvr>
                                      <p:to>
                                        <p:strVal val="visible"/>
                                      </p:to>
                                    </p:set>
                                    <p:animEffect transition="in" filter="fade">
                                      <p:cBhvr>
                                        <p:cTn id="7" dur="500"/>
                                        <p:tgtEl>
                                          <p:spTgt spid="75782">
                                            <p:txEl>
                                              <p:pRg st="0" end="0"/>
                                            </p:txEl>
                                          </p:spTgt>
                                        </p:tgtEl>
                                      </p:cBhvr>
                                    </p:animEffect>
                                    <p:anim calcmode="lin" valueType="num">
                                      <p:cBhvr>
                                        <p:cTn id="8" dur="500" fill="hold"/>
                                        <p:tgtEl>
                                          <p:spTgt spid="7578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5782">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5782">
                                            <p:txEl>
                                              <p:pRg st="1" end="1"/>
                                            </p:txEl>
                                          </p:spTgt>
                                        </p:tgtEl>
                                        <p:attrNameLst>
                                          <p:attrName>style.visibility</p:attrName>
                                        </p:attrNameLst>
                                      </p:cBhvr>
                                      <p:to>
                                        <p:strVal val="visible"/>
                                      </p:to>
                                    </p:set>
                                    <p:animEffect transition="in" filter="fade">
                                      <p:cBhvr>
                                        <p:cTn id="14" dur="500"/>
                                        <p:tgtEl>
                                          <p:spTgt spid="75782">
                                            <p:txEl>
                                              <p:pRg st="1" end="1"/>
                                            </p:txEl>
                                          </p:spTgt>
                                        </p:tgtEl>
                                      </p:cBhvr>
                                    </p:animEffect>
                                    <p:anim calcmode="lin" valueType="num">
                                      <p:cBhvr>
                                        <p:cTn id="15" dur="500" fill="hold"/>
                                        <p:tgtEl>
                                          <p:spTgt spid="75782">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75782">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5782">
                                            <p:txEl>
                                              <p:pRg st="2" end="2"/>
                                            </p:txEl>
                                          </p:spTgt>
                                        </p:tgtEl>
                                        <p:attrNameLst>
                                          <p:attrName>style.visibility</p:attrName>
                                        </p:attrNameLst>
                                      </p:cBhvr>
                                      <p:to>
                                        <p:strVal val="visible"/>
                                      </p:to>
                                    </p:set>
                                    <p:animEffect transition="in" filter="fade">
                                      <p:cBhvr>
                                        <p:cTn id="21" dur="500"/>
                                        <p:tgtEl>
                                          <p:spTgt spid="75782">
                                            <p:txEl>
                                              <p:pRg st="2" end="2"/>
                                            </p:txEl>
                                          </p:spTgt>
                                        </p:tgtEl>
                                      </p:cBhvr>
                                    </p:animEffect>
                                    <p:anim calcmode="lin" valueType="num">
                                      <p:cBhvr>
                                        <p:cTn id="22" dur="500" fill="hold"/>
                                        <p:tgtEl>
                                          <p:spTgt spid="75782">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5782">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75782">
                                            <p:txEl>
                                              <p:pRg st="3" end="3"/>
                                            </p:txEl>
                                          </p:spTgt>
                                        </p:tgtEl>
                                        <p:attrNameLst>
                                          <p:attrName>style.visibility</p:attrName>
                                        </p:attrNameLst>
                                      </p:cBhvr>
                                      <p:to>
                                        <p:strVal val="visible"/>
                                      </p:to>
                                    </p:set>
                                    <p:animEffect transition="in" filter="fade">
                                      <p:cBhvr>
                                        <p:cTn id="28" dur="500"/>
                                        <p:tgtEl>
                                          <p:spTgt spid="75782">
                                            <p:txEl>
                                              <p:pRg st="3" end="3"/>
                                            </p:txEl>
                                          </p:spTgt>
                                        </p:tgtEl>
                                      </p:cBhvr>
                                    </p:animEffect>
                                    <p:anim calcmode="lin" valueType="num">
                                      <p:cBhvr>
                                        <p:cTn id="29" dur="500" fill="hold"/>
                                        <p:tgtEl>
                                          <p:spTgt spid="75782">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75782">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75782">
                                            <p:txEl>
                                              <p:pRg st="4" end="4"/>
                                            </p:txEl>
                                          </p:spTgt>
                                        </p:tgtEl>
                                        <p:attrNameLst>
                                          <p:attrName>style.visibility</p:attrName>
                                        </p:attrNameLst>
                                      </p:cBhvr>
                                      <p:to>
                                        <p:strVal val="visible"/>
                                      </p:to>
                                    </p:set>
                                    <p:animEffect transition="in" filter="fade">
                                      <p:cBhvr>
                                        <p:cTn id="35" dur="500"/>
                                        <p:tgtEl>
                                          <p:spTgt spid="75782">
                                            <p:txEl>
                                              <p:pRg st="4" end="4"/>
                                            </p:txEl>
                                          </p:spTgt>
                                        </p:tgtEl>
                                      </p:cBhvr>
                                    </p:animEffect>
                                    <p:anim calcmode="lin" valueType="num">
                                      <p:cBhvr>
                                        <p:cTn id="36" dur="500" fill="hold"/>
                                        <p:tgtEl>
                                          <p:spTgt spid="75782">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75782">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75781">
                                            <p:txEl>
                                              <p:pRg st="0" end="0"/>
                                            </p:txEl>
                                          </p:spTgt>
                                        </p:tgtEl>
                                        <p:attrNameLst>
                                          <p:attrName>style.visibility</p:attrName>
                                        </p:attrNameLst>
                                      </p:cBhvr>
                                      <p:to>
                                        <p:strVal val="visible"/>
                                      </p:to>
                                    </p:set>
                                    <p:animEffect transition="in" filter="fade">
                                      <p:cBhvr>
                                        <p:cTn id="42" dur="500"/>
                                        <p:tgtEl>
                                          <p:spTgt spid="75781">
                                            <p:txEl>
                                              <p:pRg st="0" end="0"/>
                                            </p:txEl>
                                          </p:spTgt>
                                        </p:tgtEl>
                                      </p:cBhvr>
                                    </p:animEffect>
                                    <p:anim calcmode="lin" valueType="num">
                                      <p:cBhvr>
                                        <p:cTn id="43"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p:cTn id="44" dur="500" fill="hold"/>
                                        <p:tgtEl>
                                          <p:spTgt spid="7578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75781">
                                            <p:txEl>
                                              <p:pRg st="2" end="2"/>
                                            </p:txEl>
                                          </p:spTgt>
                                        </p:tgtEl>
                                        <p:attrNameLst>
                                          <p:attrName>style.visibility</p:attrName>
                                        </p:attrNameLst>
                                      </p:cBhvr>
                                      <p:to>
                                        <p:strVal val="visible"/>
                                      </p:to>
                                    </p:set>
                                    <p:animEffect transition="in" filter="fade">
                                      <p:cBhvr>
                                        <p:cTn id="49" dur="500"/>
                                        <p:tgtEl>
                                          <p:spTgt spid="75781">
                                            <p:txEl>
                                              <p:pRg st="2" end="2"/>
                                            </p:txEl>
                                          </p:spTgt>
                                        </p:tgtEl>
                                      </p:cBhvr>
                                    </p:animEffect>
                                    <p:anim calcmode="lin" valueType="num">
                                      <p:cBhvr>
                                        <p:cTn id="50" dur="500" fill="hold"/>
                                        <p:tgtEl>
                                          <p:spTgt spid="7578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7578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75781">
                                            <p:txEl>
                                              <p:pRg st="3" end="3"/>
                                            </p:txEl>
                                          </p:spTgt>
                                        </p:tgtEl>
                                        <p:attrNameLst>
                                          <p:attrName>style.visibility</p:attrName>
                                        </p:attrNameLst>
                                      </p:cBhvr>
                                      <p:to>
                                        <p:strVal val="visible"/>
                                      </p:to>
                                    </p:set>
                                    <p:animEffect transition="in" filter="fade">
                                      <p:cBhvr>
                                        <p:cTn id="56" dur="500"/>
                                        <p:tgtEl>
                                          <p:spTgt spid="75781">
                                            <p:txEl>
                                              <p:pRg st="3" end="3"/>
                                            </p:txEl>
                                          </p:spTgt>
                                        </p:tgtEl>
                                      </p:cBhvr>
                                    </p:animEffect>
                                    <p:anim calcmode="lin" valueType="num">
                                      <p:cBhvr>
                                        <p:cTn id="57" dur="500" fill="hold"/>
                                        <p:tgtEl>
                                          <p:spTgt spid="75781">
                                            <p:txEl>
                                              <p:pRg st="3" end="3"/>
                                            </p:txEl>
                                          </p:spTgt>
                                        </p:tgtEl>
                                        <p:attrNameLst>
                                          <p:attrName>ppt_x</p:attrName>
                                        </p:attrNameLst>
                                      </p:cBhvr>
                                      <p:tavLst>
                                        <p:tav tm="0">
                                          <p:val>
                                            <p:strVal val="#ppt_x"/>
                                          </p:val>
                                        </p:tav>
                                        <p:tav tm="100000">
                                          <p:val>
                                            <p:strVal val="#ppt_x"/>
                                          </p:val>
                                        </p:tav>
                                      </p:tavLst>
                                    </p:anim>
                                    <p:anim calcmode="lin" valueType="num">
                                      <p:cBhvr>
                                        <p:cTn id="58" dur="500" fill="hold"/>
                                        <p:tgtEl>
                                          <p:spTgt spid="75781">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build="p"/>
      <p:bldP spid="75782"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pPr algn="ctr"/>
            <a:r>
              <a:rPr lang="ru-RU" sz="3500" b="1" dirty="0">
                <a:solidFill>
                  <a:schemeClr val="accent2">
                    <a:lumMod val="50000"/>
                  </a:schemeClr>
                </a:solidFill>
              </a:rPr>
              <a:t>15 - Адресат</a:t>
            </a:r>
          </a:p>
        </p:txBody>
      </p:sp>
      <p:sp>
        <p:nvSpPr>
          <p:cNvPr id="3" name="Содержимое 2"/>
          <p:cNvSpPr>
            <a:spLocks noGrp="1"/>
          </p:cNvSpPr>
          <p:nvPr>
            <p:ph idx="1"/>
          </p:nvPr>
        </p:nvSpPr>
        <p:spPr>
          <a:xfrm>
            <a:off x="214282" y="1071546"/>
            <a:ext cx="8686800" cy="5572164"/>
          </a:xfrm>
        </p:spPr>
        <p:txBody>
          <a:bodyPr>
            <a:normAutofit fontScale="70000" lnSpcReduction="20000"/>
          </a:bodyPr>
          <a:lstStyle/>
          <a:p>
            <a:r>
              <a:rPr lang="ru-RU" dirty="0"/>
              <a:t>используется при оформлении деловых (служебных) писем, внутренних информационно-справочных документов (докладных, служебных записок и др.).</a:t>
            </a:r>
          </a:p>
          <a:p>
            <a:r>
              <a:rPr lang="ru-RU" dirty="0"/>
              <a:t>Адресатом документа может быть организация, структурное подразделение организации, должностное или физическое лицо.</a:t>
            </a:r>
          </a:p>
          <a:p>
            <a:r>
              <a:rPr lang="ru-RU" dirty="0"/>
              <a:t>Проставляется в верхней правой части документа (на бланке с угловым расположением реквизитов) или справа под реквизитами бланка (при продольном расположении реквизитов бланка). Строки реквизита "адресат" выравниваются по левому краю или центруются относительно самой длинной строки.</a:t>
            </a:r>
          </a:p>
          <a:p>
            <a:pPr>
              <a:buNone/>
            </a:pPr>
            <a:endParaRPr lang="ru-RU" dirty="0"/>
          </a:p>
          <a:p>
            <a:r>
              <a:rPr lang="ru-RU" dirty="0"/>
              <a:t>При </a:t>
            </a:r>
            <a:r>
              <a:rPr lang="ru-RU" dirty="0" err="1"/>
              <a:t>адресовании</a:t>
            </a:r>
            <a:r>
              <a:rPr lang="ru-RU" dirty="0"/>
              <a:t> документа руководителю (заместителю руководителя) организации указываются в дательном падеже наименование должности руководителя (заместителя руководителя), включающее наименование организации, и фамилия, инициалы должностного лица.</a:t>
            </a:r>
          </a:p>
          <a:p>
            <a:endParaRPr lang="ru-RU" dirty="0"/>
          </a:p>
          <a:p>
            <a:pPr algn="r">
              <a:buNone/>
            </a:pPr>
            <a:r>
              <a:rPr lang="ru-RU" dirty="0"/>
              <a:t>Пример –</a:t>
            </a:r>
          </a:p>
          <a:p>
            <a:pPr algn="r">
              <a:buNone/>
            </a:pPr>
            <a:endParaRPr lang="ru-RU" dirty="0"/>
          </a:p>
          <a:p>
            <a:pPr algn="r">
              <a:buNone/>
            </a:pPr>
            <a:r>
              <a:rPr lang="ru-RU" b="1" dirty="0"/>
              <a:t>   </a:t>
            </a:r>
            <a:r>
              <a:rPr lang="ru-RU" b="1" i="1" dirty="0"/>
              <a:t>Руководителю Федерального</a:t>
            </a:r>
          </a:p>
          <a:p>
            <a:pPr algn="r">
              <a:buNone/>
            </a:pPr>
            <a:r>
              <a:rPr lang="ru-RU" b="1" i="1" dirty="0"/>
              <a:t>       архивного агентства</a:t>
            </a:r>
          </a:p>
          <a:p>
            <a:pPr algn="r">
              <a:buNone/>
            </a:pPr>
            <a:r>
              <a:rPr lang="ru-RU" b="1" i="1" dirty="0"/>
              <a:t>         Фамилия И.О</a:t>
            </a:r>
            <a:r>
              <a:rPr lang="ru-RU" dirty="0"/>
              <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8313" y="0"/>
            <a:ext cx="8229600" cy="765175"/>
          </a:xfrm>
        </p:spPr>
        <p:txBody>
          <a:bodyPr>
            <a:normAutofit/>
          </a:bodyPr>
          <a:lstStyle/>
          <a:p>
            <a:pPr algn="ctr"/>
            <a:r>
              <a:rPr lang="ru-RU" sz="2500" b="1" dirty="0">
                <a:solidFill>
                  <a:schemeClr val="accent2">
                    <a:lumMod val="50000"/>
                  </a:schemeClr>
                </a:solidFill>
              </a:rPr>
              <a:t>Использование</a:t>
            </a:r>
            <a:r>
              <a:rPr lang="ru-RU" sz="2500" b="1" dirty="0"/>
              <a:t> реквизита «адресат»</a:t>
            </a:r>
          </a:p>
        </p:txBody>
      </p:sp>
      <p:sp>
        <p:nvSpPr>
          <p:cNvPr id="89091" name="Rectangle 3"/>
          <p:cNvSpPr>
            <a:spLocks noGrp="1" noChangeArrowheads="1"/>
          </p:cNvSpPr>
          <p:nvPr>
            <p:ph idx="1"/>
          </p:nvPr>
        </p:nvSpPr>
        <p:spPr>
          <a:xfrm>
            <a:off x="357158" y="928669"/>
            <a:ext cx="8329642" cy="5929331"/>
          </a:xfrm>
        </p:spPr>
        <p:txBody>
          <a:bodyPr>
            <a:normAutofit lnSpcReduction="10000"/>
          </a:bodyPr>
          <a:lstStyle/>
          <a:p>
            <a:pPr indent="3517900">
              <a:lnSpc>
                <a:spcPct val="80000"/>
              </a:lnSpc>
              <a:buFont typeface="Wingdings" pitchFamily="2" charset="2"/>
              <a:buNone/>
            </a:pPr>
            <a:endParaRPr lang="ru-RU" sz="1400" dirty="0">
              <a:effectLst/>
            </a:endParaRPr>
          </a:p>
          <a:p>
            <a:r>
              <a:rPr lang="ru-RU" sz="1400" dirty="0"/>
              <a:t>При </a:t>
            </a:r>
            <a:r>
              <a:rPr lang="ru-RU" sz="1400" dirty="0" err="1"/>
              <a:t>адресовании</a:t>
            </a:r>
            <a:r>
              <a:rPr lang="ru-RU" sz="1400" dirty="0"/>
              <a:t> письма в организацию указывается ее полное или сокращенное наименование в именительном падеже.</a:t>
            </a:r>
          </a:p>
          <a:p>
            <a:pPr>
              <a:buNone/>
            </a:pPr>
            <a:r>
              <a:rPr lang="ru-RU" sz="1400" dirty="0"/>
              <a:t>Примеры</a:t>
            </a:r>
          </a:p>
          <a:p>
            <a:pPr algn="r"/>
            <a:r>
              <a:rPr lang="ru-RU" sz="1400" dirty="0"/>
              <a:t> Федеральное архивное агентство</a:t>
            </a:r>
          </a:p>
          <a:p>
            <a:pPr algn="r"/>
            <a:r>
              <a:rPr lang="ru-RU" sz="1400" dirty="0" err="1"/>
              <a:t>Росархив</a:t>
            </a:r>
            <a:endParaRPr lang="ru-RU" sz="1400" dirty="0"/>
          </a:p>
          <a:p>
            <a:pPr algn="r"/>
            <a:endParaRPr lang="ru-RU" sz="1400" dirty="0"/>
          </a:p>
          <a:p>
            <a:r>
              <a:rPr lang="ru-RU" sz="1400" dirty="0"/>
              <a:t>При </a:t>
            </a:r>
            <a:r>
              <a:rPr lang="ru-RU" sz="1400" dirty="0" err="1"/>
              <a:t>адресовании</a:t>
            </a:r>
            <a:r>
              <a:rPr lang="ru-RU" sz="1400" dirty="0"/>
              <a:t> документа в структурное подразделение организации в реквизите "адресат" указывается в именительном падеже наименование организации, ниже - наименование структурного подразделения. </a:t>
            </a:r>
          </a:p>
          <a:p>
            <a:pPr>
              <a:buNone/>
            </a:pPr>
            <a:r>
              <a:rPr lang="ru-RU" sz="1400" dirty="0"/>
              <a:t> Пример -</a:t>
            </a:r>
          </a:p>
          <a:p>
            <a:pPr algn="r">
              <a:buNone/>
            </a:pPr>
            <a:r>
              <a:rPr lang="ru-RU" sz="1400" dirty="0"/>
              <a:t>    Федеральное архивное</a:t>
            </a:r>
          </a:p>
          <a:p>
            <a:pPr algn="r">
              <a:buNone/>
            </a:pPr>
            <a:r>
              <a:rPr lang="ru-RU" sz="1400" dirty="0"/>
              <a:t>         агентство</a:t>
            </a:r>
          </a:p>
          <a:p>
            <a:pPr algn="r">
              <a:buNone/>
            </a:pPr>
            <a:r>
              <a:rPr lang="ru-RU" sz="1400" dirty="0"/>
              <a:t>  Отдел государственной</a:t>
            </a:r>
          </a:p>
          <a:p>
            <a:pPr algn="r">
              <a:buNone/>
            </a:pPr>
            <a:r>
              <a:rPr lang="ru-RU" sz="1400" dirty="0"/>
              <a:t>службы, кадров и наград</a:t>
            </a:r>
          </a:p>
          <a:p>
            <a:pPr>
              <a:buNone/>
            </a:pPr>
            <a:r>
              <a:rPr lang="ru-RU" sz="1400" dirty="0"/>
              <a:t> </a:t>
            </a:r>
          </a:p>
          <a:p>
            <a:r>
              <a:rPr lang="ru-RU" sz="1400" dirty="0"/>
              <a:t>При </a:t>
            </a:r>
            <a:r>
              <a:rPr lang="ru-RU" sz="1400" dirty="0" err="1"/>
              <a:t>адресовании</a:t>
            </a:r>
            <a:r>
              <a:rPr lang="ru-RU" sz="1400" dirty="0"/>
              <a:t> письма руководителю структурного подразделения указывается в именительном падеже наименование организации, ниже - в дательном падеже наименование должности руководителя, включающее наименование структурного подразделения, фамилию, инициалы. </a:t>
            </a:r>
          </a:p>
          <a:p>
            <a:r>
              <a:rPr lang="ru-RU" sz="1400" dirty="0"/>
              <a:t>    Пример -</a:t>
            </a:r>
          </a:p>
          <a:p>
            <a:pPr algn="r">
              <a:buNone/>
            </a:pPr>
            <a:r>
              <a:rPr lang="ru-RU" sz="1400" dirty="0"/>
              <a:t>     АО "Профиль«</a:t>
            </a:r>
          </a:p>
          <a:p>
            <a:pPr algn="r">
              <a:buNone/>
            </a:pPr>
            <a:r>
              <a:rPr lang="ru-RU" sz="1400" dirty="0"/>
              <a:t>   Руководителю </a:t>
            </a:r>
            <a:r>
              <a:rPr lang="ru-RU" sz="1400" dirty="0" err="1"/>
              <a:t>договорно</a:t>
            </a:r>
            <a:r>
              <a:rPr lang="ru-RU" sz="1400" dirty="0"/>
              <a:t>-</a:t>
            </a:r>
          </a:p>
          <a:p>
            <a:pPr algn="r">
              <a:buNone/>
            </a:pPr>
            <a:r>
              <a:rPr lang="ru-RU" sz="1400" dirty="0"/>
              <a:t>       правового отдела</a:t>
            </a:r>
          </a:p>
          <a:p>
            <a:pPr algn="r">
              <a:buNone/>
            </a:pPr>
            <a:r>
              <a:rPr lang="ru-RU" sz="1400" dirty="0"/>
              <a:t>         Фамилия И.О.</a:t>
            </a:r>
          </a:p>
          <a:p>
            <a:pPr indent="3517900">
              <a:lnSpc>
                <a:spcPct val="80000"/>
              </a:lnSpc>
              <a:buFont typeface="Wingdings" pitchFamily="2" charset="2"/>
              <a:buNone/>
            </a:pPr>
            <a:endParaRPr lang="ru-RU" sz="14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511156"/>
          </a:xfrm>
        </p:spPr>
        <p:txBody>
          <a:bodyPr>
            <a:normAutofit/>
          </a:bodyPr>
          <a:lstStyle/>
          <a:p>
            <a:pPr algn="ctr"/>
            <a:r>
              <a:rPr lang="ru-RU" sz="2500" b="1" dirty="0">
                <a:solidFill>
                  <a:schemeClr val="accent2">
                    <a:lumMod val="50000"/>
                  </a:schemeClr>
                </a:solidFill>
              </a:rPr>
              <a:t>Использование реквизита «адресат»</a:t>
            </a:r>
          </a:p>
        </p:txBody>
      </p:sp>
      <p:sp>
        <p:nvSpPr>
          <p:cNvPr id="3" name="Содержимое 2"/>
          <p:cNvSpPr>
            <a:spLocks noGrp="1"/>
          </p:cNvSpPr>
          <p:nvPr>
            <p:ph idx="1"/>
          </p:nvPr>
        </p:nvSpPr>
        <p:spPr>
          <a:xfrm>
            <a:off x="214282" y="928670"/>
            <a:ext cx="8643998" cy="5929330"/>
          </a:xfrm>
        </p:spPr>
        <p:txBody>
          <a:bodyPr>
            <a:normAutofit fontScale="62500" lnSpcReduction="20000"/>
          </a:bodyPr>
          <a:lstStyle/>
          <a:p>
            <a:r>
              <a:rPr lang="ru-RU" dirty="0"/>
              <a:t>Перед фамилией должностного лица допускается употреблять сокращение "г-ну" (господину), если адресат мужчина, или "г-же" (госпоже), если адресат женщина.</a:t>
            </a:r>
          </a:p>
          <a:p>
            <a:pPr>
              <a:buNone/>
            </a:pPr>
            <a:r>
              <a:rPr lang="ru-RU" dirty="0"/>
              <a:t>Примеры</a:t>
            </a:r>
          </a:p>
          <a:p>
            <a:pPr algn="r"/>
            <a:r>
              <a:rPr lang="ru-RU" dirty="0"/>
              <a:t> г-ну Фамилия И.О.</a:t>
            </a:r>
          </a:p>
          <a:p>
            <a:pPr algn="r"/>
            <a:r>
              <a:rPr lang="ru-RU" dirty="0"/>
              <a:t> г-же Фамилия И.О.</a:t>
            </a:r>
          </a:p>
          <a:p>
            <a:r>
              <a:rPr lang="ru-RU" dirty="0"/>
              <a:t>При рассылке документа группе организаций одного типа или в структурные подразделения одной организации, адресат указывается обобщенно.</a:t>
            </a:r>
          </a:p>
          <a:p>
            <a:pPr>
              <a:buNone/>
            </a:pPr>
            <a:endParaRPr lang="ru-RU" dirty="0"/>
          </a:p>
          <a:p>
            <a:pPr>
              <a:buNone/>
            </a:pPr>
            <a:r>
              <a:rPr lang="ru-RU" dirty="0"/>
              <a:t> Пример</a:t>
            </a:r>
          </a:p>
          <a:p>
            <a:pPr algn="r"/>
            <a:r>
              <a:rPr lang="ru-RU" dirty="0"/>
              <a:t>     Руководителям дочерних</a:t>
            </a:r>
          </a:p>
          <a:p>
            <a:pPr algn="r">
              <a:buNone/>
            </a:pPr>
            <a:r>
              <a:rPr lang="ru-RU" dirty="0"/>
              <a:t>обществ АО "Профиль«</a:t>
            </a:r>
          </a:p>
          <a:p>
            <a:r>
              <a:rPr lang="ru-RU" dirty="0"/>
              <a:t>При рассылке документа не всем организациям или структурным подразделениям под реквизитом "Адресат" в скобках указывается: "(по списку)".</a:t>
            </a:r>
          </a:p>
          <a:p>
            <a:pPr>
              <a:buNone/>
            </a:pPr>
            <a:r>
              <a:rPr lang="ru-RU" dirty="0"/>
              <a:t> Пример -</a:t>
            </a:r>
          </a:p>
          <a:p>
            <a:pPr algn="r">
              <a:buNone/>
            </a:pPr>
            <a:r>
              <a:rPr lang="ru-RU" dirty="0"/>
              <a:t>   Руководителям дочерних</a:t>
            </a:r>
          </a:p>
          <a:p>
            <a:pPr algn="r">
              <a:buNone/>
            </a:pPr>
            <a:r>
              <a:rPr lang="ru-RU" dirty="0"/>
              <a:t>   обществ АО "Профиль"</a:t>
            </a:r>
          </a:p>
          <a:p>
            <a:pPr algn="r">
              <a:buNone/>
            </a:pPr>
            <a:r>
              <a:rPr lang="ru-RU" dirty="0"/>
              <a:t>        (по списку)</a:t>
            </a:r>
          </a:p>
          <a:p>
            <a:pPr algn="r">
              <a:buNone/>
            </a:pPr>
            <a:endParaRPr lang="ru-RU" dirty="0"/>
          </a:p>
          <a:p>
            <a:pPr algn="just">
              <a:buNone/>
            </a:pPr>
            <a:r>
              <a:rPr lang="ru-RU" dirty="0"/>
              <a:t>В одном документе не должно быть более четырех адресатов. Слово "Копия" перед вторым, третьим, четвертым адресатами не указывается. При большем количестве адресатов составляется список (лист, указатель) рассылки документа, на каждом документе указывается один адресат или адресат оформляется обобщенно.</a:t>
            </a:r>
          </a:p>
          <a:p>
            <a:pPr algn="r">
              <a:buNone/>
            </a:pPr>
            <a:endParaRPr lang="ru-RU"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229600" cy="511156"/>
          </a:xfrm>
        </p:spPr>
        <p:txBody>
          <a:bodyPr>
            <a:normAutofit/>
          </a:bodyPr>
          <a:lstStyle/>
          <a:p>
            <a:pPr algn="ctr"/>
            <a:r>
              <a:rPr lang="ru-RU" sz="2500" b="1" dirty="0">
                <a:solidFill>
                  <a:schemeClr val="accent2">
                    <a:lumMod val="50000"/>
                  </a:schemeClr>
                </a:solidFill>
              </a:rPr>
              <a:t>Использование реквизита «адресат»</a:t>
            </a:r>
          </a:p>
        </p:txBody>
      </p:sp>
      <p:sp>
        <p:nvSpPr>
          <p:cNvPr id="3" name="Содержимое 2"/>
          <p:cNvSpPr>
            <a:spLocks noGrp="1"/>
          </p:cNvSpPr>
          <p:nvPr>
            <p:ph idx="1"/>
          </p:nvPr>
        </p:nvSpPr>
        <p:spPr>
          <a:xfrm>
            <a:off x="214282" y="1142984"/>
            <a:ext cx="8643998" cy="5500726"/>
          </a:xfrm>
        </p:spPr>
        <p:txBody>
          <a:bodyPr>
            <a:normAutofit fontScale="77500" lnSpcReduction="20000"/>
          </a:bodyPr>
          <a:lstStyle/>
          <a:p>
            <a:r>
              <a:rPr lang="ru-RU" dirty="0"/>
              <a:t>В состав реквизита "Адресат" может входить почтовый адрес. Элементы почтового адреса указываются в последовательности, установленной Правилами оказания услуг почтовой связи, утвержденными приказом Министерства связи и массовых коммуникаций Российской Федерации от 31 июля 2014 г. N 234.</a:t>
            </a:r>
          </a:p>
          <a:p>
            <a:pPr>
              <a:buNone/>
            </a:pPr>
            <a:endParaRPr lang="ru-RU" dirty="0"/>
          </a:p>
          <a:p>
            <a:pPr>
              <a:buNone/>
            </a:pPr>
            <a:r>
              <a:rPr lang="ru-RU" dirty="0"/>
              <a:t>   Пример -</a:t>
            </a:r>
          </a:p>
          <a:p>
            <a:pPr algn="r">
              <a:buNone/>
            </a:pPr>
            <a:r>
              <a:rPr lang="ru-RU" dirty="0"/>
              <a:t>          Всероссийский научно-</a:t>
            </a:r>
          </a:p>
          <a:p>
            <a:pPr algn="r">
              <a:buNone/>
            </a:pPr>
            <a:r>
              <a:rPr lang="ru-RU" dirty="0"/>
              <a:t>       исследовательский институт</a:t>
            </a:r>
          </a:p>
          <a:p>
            <a:pPr algn="r">
              <a:buNone/>
            </a:pPr>
            <a:r>
              <a:rPr lang="ru-RU" dirty="0"/>
              <a:t>    документоведения и архивного дела</a:t>
            </a:r>
          </a:p>
          <a:p>
            <a:pPr algn="r">
              <a:buNone/>
            </a:pPr>
            <a:r>
              <a:rPr lang="ru-RU" dirty="0"/>
              <a:t>         Профсоюзная ул., д. 82,</a:t>
            </a:r>
          </a:p>
          <a:p>
            <a:pPr algn="r">
              <a:buNone/>
            </a:pPr>
            <a:r>
              <a:rPr lang="ru-RU" dirty="0"/>
              <a:t>             Москва, 117393</a:t>
            </a:r>
          </a:p>
          <a:p>
            <a:pPr>
              <a:buNone/>
            </a:pPr>
            <a:r>
              <a:rPr lang="ru-RU" dirty="0"/>
              <a:t> </a:t>
            </a:r>
          </a:p>
          <a:p>
            <a:r>
              <a:rPr lang="ru-RU" dirty="0"/>
              <a:t>Почтовый адрес может не указываться в документах, направляемых в высшие органы власти, вышестоящие организации, подведомственные организации и постоянным корреспондентам (за исключением направления писем указанным адресатам в конвертах с прозрачными окнами).</a:t>
            </a:r>
          </a:p>
          <a:p>
            <a:pPr>
              <a:buNone/>
            </a:pPr>
            <a:endParaRPr lang="ru-RU"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511156"/>
          </a:xfrm>
        </p:spPr>
        <p:txBody>
          <a:bodyPr>
            <a:normAutofit/>
          </a:bodyPr>
          <a:lstStyle/>
          <a:p>
            <a:pPr algn="ctr"/>
            <a:r>
              <a:rPr lang="ru-RU" sz="2500" b="1" dirty="0">
                <a:solidFill>
                  <a:schemeClr val="accent2">
                    <a:lumMod val="50000"/>
                  </a:schemeClr>
                </a:solidFill>
              </a:rPr>
              <a:t>Использование реквизита «адресат»</a:t>
            </a:r>
          </a:p>
        </p:txBody>
      </p:sp>
      <p:sp>
        <p:nvSpPr>
          <p:cNvPr id="3" name="Содержимое 2"/>
          <p:cNvSpPr>
            <a:spLocks noGrp="1"/>
          </p:cNvSpPr>
          <p:nvPr>
            <p:ph idx="1"/>
          </p:nvPr>
        </p:nvSpPr>
        <p:spPr>
          <a:xfrm>
            <a:off x="214282" y="1428736"/>
            <a:ext cx="8643998" cy="5214974"/>
          </a:xfrm>
        </p:spPr>
        <p:txBody>
          <a:bodyPr>
            <a:normAutofit fontScale="85000" lnSpcReduction="20000"/>
          </a:bodyPr>
          <a:lstStyle/>
          <a:p>
            <a:pPr>
              <a:buNone/>
            </a:pPr>
            <a:r>
              <a:rPr lang="ru-RU" dirty="0"/>
              <a:t>При </a:t>
            </a:r>
            <a:r>
              <a:rPr lang="ru-RU" dirty="0" err="1"/>
              <a:t>адресовании</a:t>
            </a:r>
            <a:r>
              <a:rPr lang="ru-RU" dirty="0"/>
              <a:t> документа физическому лицу указываются: фамилия инициалы, почтовый адрес.</a:t>
            </a:r>
          </a:p>
          <a:p>
            <a:pPr>
              <a:buNone/>
            </a:pPr>
            <a:r>
              <a:rPr lang="ru-RU" dirty="0"/>
              <a:t>Пример -</a:t>
            </a:r>
          </a:p>
          <a:p>
            <a:pPr algn="r">
              <a:buNone/>
            </a:pPr>
            <a:r>
              <a:rPr lang="ru-RU" dirty="0"/>
              <a:t>Фамилия И.О.</a:t>
            </a:r>
          </a:p>
          <a:p>
            <a:pPr algn="r">
              <a:buNone/>
            </a:pPr>
            <a:r>
              <a:rPr lang="ru-RU" dirty="0"/>
              <a:t>Садовая ул., д. 5, кв. 12,</a:t>
            </a:r>
          </a:p>
          <a:p>
            <a:pPr algn="r">
              <a:buNone/>
            </a:pPr>
            <a:r>
              <a:rPr lang="ru-RU" dirty="0"/>
              <a:t>г. Люберцы, Московская обл., 301264</a:t>
            </a:r>
          </a:p>
          <a:p>
            <a:pPr algn="r">
              <a:buNone/>
            </a:pPr>
            <a:endParaRPr lang="ru-RU" dirty="0"/>
          </a:p>
          <a:p>
            <a:r>
              <a:rPr lang="ru-RU" dirty="0"/>
              <a:t>При отправке письма по электронной почте или по факсимильной связи (без досылки по почте) почтовый адрес не указывается. При необходимости может быть указан электронный адрес (номер телефона/факса). </a:t>
            </a:r>
          </a:p>
          <a:p>
            <a:pPr>
              <a:buNone/>
            </a:pPr>
            <a:r>
              <a:rPr lang="ru-RU" dirty="0"/>
              <a:t>Пример -</a:t>
            </a:r>
          </a:p>
          <a:p>
            <a:pPr algn="r">
              <a:buNone/>
            </a:pPr>
            <a:r>
              <a:rPr lang="ru-RU" dirty="0"/>
              <a:t>      Всероссийский научно-</a:t>
            </a:r>
          </a:p>
          <a:p>
            <a:pPr algn="r">
              <a:buNone/>
            </a:pPr>
            <a:r>
              <a:rPr lang="ru-RU" dirty="0"/>
              <a:t>       исследовательский институт</a:t>
            </a:r>
          </a:p>
          <a:p>
            <a:pPr algn="r">
              <a:buNone/>
            </a:pPr>
            <a:r>
              <a:rPr lang="ru-RU" dirty="0"/>
              <a:t>    документоведения и архивного дела</a:t>
            </a:r>
          </a:p>
          <a:p>
            <a:pPr algn="r">
              <a:buNone/>
            </a:pPr>
            <a:r>
              <a:rPr lang="ru-RU" dirty="0"/>
              <a:t>             </a:t>
            </a:r>
            <a:r>
              <a:rPr lang="ru-RU" dirty="0" err="1"/>
              <a:t>mail@vniidad.ru</a:t>
            </a:r>
            <a:endParaRPr lang="ru-RU" dirty="0"/>
          </a:p>
          <a:p>
            <a:pPr algn="r">
              <a:buNone/>
            </a:pPr>
            <a:endParaRPr lang="ru-RU" dirty="0"/>
          </a:p>
          <a:p>
            <a:pPr algn="r">
              <a:buNone/>
            </a:pPr>
            <a:endParaRPr lang="ru-RU" dirty="0"/>
          </a:p>
          <a:p>
            <a:pPr algn="r">
              <a:buNone/>
            </a:pPr>
            <a:endParaRPr lang="ru-RU" dirty="0"/>
          </a:p>
          <a:p>
            <a:endParaRPr lang="ru-RU"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642958"/>
          </a:xfrm>
        </p:spPr>
        <p:txBody>
          <a:bodyPr>
            <a:normAutofit/>
          </a:bodyPr>
          <a:lstStyle/>
          <a:p>
            <a:pPr algn="ctr"/>
            <a:r>
              <a:rPr lang="ru-RU" sz="3500" b="1" dirty="0">
                <a:solidFill>
                  <a:schemeClr val="accent2">
                    <a:lumMod val="50000"/>
                  </a:schemeClr>
                </a:solidFill>
              </a:rPr>
              <a:t>16 - Гриф утверждения документа</a:t>
            </a:r>
          </a:p>
        </p:txBody>
      </p:sp>
      <p:sp>
        <p:nvSpPr>
          <p:cNvPr id="3" name="Содержимое 2"/>
          <p:cNvSpPr>
            <a:spLocks noGrp="1"/>
          </p:cNvSpPr>
          <p:nvPr>
            <p:ph idx="1"/>
          </p:nvPr>
        </p:nvSpPr>
        <p:spPr>
          <a:xfrm>
            <a:off x="457200" y="1285860"/>
            <a:ext cx="8229600" cy="5429288"/>
          </a:xfrm>
        </p:spPr>
        <p:txBody>
          <a:bodyPr>
            <a:normAutofit fontScale="77500" lnSpcReduction="20000"/>
          </a:bodyPr>
          <a:lstStyle/>
          <a:p>
            <a:r>
              <a:rPr lang="ru-RU" dirty="0"/>
              <a:t>проставляется на документе в случае его утверждения должностным лицом, распорядительным документом (постановлением, решением, приказом, распоряжением) или решением коллегиального органа.</a:t>
            </a:r>
          </a:p>
          <a:p>
            <a:r>
              <a:rPr lang="ru-RU" dirty="0"/>
              <a:t>Гриф утверждения размещается в правом верхнем углу первого листа документа. Строки реквизита выравниваются по левому краю или центруются относительно самой длинной строки.</a:t>
            </a:r>
          </a:p>
          <a:p>
            <a:r>
              <a:rPr lang="ru-RU" dirty="0"/>
              <a:t>При утверждении документа должностным лицом гриф утверждения состоит из слова УТВЕРЖДАЮ, наименования должности лица, утверждающего документ, его подписи, инициалов, фамилии и даты утверждения.</a:t>
            </a:r>
          </a:p>
          <a:p>
            <a:endParaRPr lang="ru-RU" dirty="0"/>
          </a:p>
          <a:p>
            <a:r>
              <a:rPr lang="ru-RU" dirty="0"/>
              <a:t>Пример -</a:t>
            </a:r>
          </a:p>
          <a:p>
            <a:pPr algn="r">
              <a:buNone/>
            </a:pPr>
            <a:r>
              <a:rPr lang="ru-RU" dirty="0"/>
              <a:t>     УТВЕРЖДАЮ</a:t>
            </a:r>
          </a:p>
          <a:p>
            <a:pPr algn="r">
              <a:buNone/>
            </a:pPr>
            <a:r>
              <a:rPr lang="ru-RU" dirty="0"/>
              <a:t> Руководитель Федерального</a:t>
            </a:r>
          </a:p>
          <a:p>
            <a:pPr algn="r">
              <a:buNone/>
            </a:pPr>
            <a:r>
              <a:rPr lang="ru-RU" dirty="0"/>
              <a:t>       архивного агентства</a:t>
            </a:r>
          </a:p>
          <a:p>
            <a:pPr algn="r">
              <a:buNone/>
            </a:pPr>
            <a:r>
              <a:rPr lang="ru-RU" dirty="0"/>
              <a:t>      Подпись И.О. Фамилия</a:t>
            </a:r>
          </a:p>
          <a:p>
            <a:pPr algn="r">
              <a:buNone/>
            </a:pPr>
            <a:r>
              <a:rPr lang="ru-RU" dirty="0"/>
              <a:t>      Дата</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8229600" cy="489790"/>
          </a:xfrm>
        </p:spPr>
        <p:txBody>
          <a:bodyPr>
            <a:normAutofit/>
          </a:bodyPr>
          <a:lstStyle/>
          <a:p>
            <a:pPr algn="ctr"/>
            <a:r>
              <a:rPr lang="ru-RU" sz="2500" b="1" dirty="0">
                <a:solidFill>
                  <a:schemeClr val="accent2">
                    <a:lumMod val="50000"/>
                  </a:schemeClr>
                </a:solidFill>
              </a:rPr>
              <a:t>Использование реквизита «гриф утверждения документа»</a:t>
            </a:r>
          </a:p>
        </p:txBody>
      </p:sp>
      <p:sp>
        <p:nvSpPr>
          <p:cNvPr id="3" name="Содержимое 2"/>
          <p:cNvSpPr>
            <a:spLocks noGrp="1"/>
          </p:cNvSpPr>
          <p:nvPr>
            <p:ph idx="1"/>
          </p:nvPr>
        </p:nvSpPr>
        <p:spPr>
          <a:xfrm>
            <a:off x="457200" y="1214422"/>
            <a:ext cx="8229600" cy="5429288"/>
          </a:xfrm>
        </p:spPr>
        <p:txBody>
          <a:bodyPr>
            <a:normAutofit fontScale="62500" lnSpcReduction="20000"/>
          </a:bodyPr>
          <a:lstStyle/>
          <a:p>
            <a:r>
              <a:rPr lang="ru-RU" dirty="0"/>
              <a:t>При утверждении документа распорядительным документом гриф утверждения состоит из слова УТВЕРЖДЕН (УТВЕРЖДЕНА, УТВЕРЖДЕНЫ или УТВЕРЖДЕНО), согласованного с наименованием вида утверждаемого документа, наименования распорядительного документа в творительном падеже, его даты, номера.</a:t>
            </a:r>
          </a:p>
          <a:p>
            <a:pPr>
              <a:buNone/>
            </a:pPr>
            <a:r>
              <a:rPr lang="ru-RU" dirty="0"/>
              <a:t> </a:t>
            </a:r>
          </a:p>
          <a:p>
            <a:pPr>
              <a:buNone/>
            </a:pPr>
            <a:r>
              <a:rPr lang="ru-RU" dirty="0"/>
              <a:t> Примеры - (Регламент)       </a:t>
            </a:r>
          </a:p>
          <a:p>
            <a:pPr algn="r"/>
            <a:r>
              <a:rPr lang="ru-RU" dirty="0"/>
              <a:t> УТВЕРЖДЕН</a:t>
            </a:r>
          </a:p>
          <a:p>
            <a:pPr algn="r">
              <a:buNone/>
            </a:pPr>
            <a:r>
              <a:rPr lang="ru-RU" dirty="0"/>
              <a:t>                    приказом АО "Профиль"</a:t>
            </a:r>
          </a:p>
          <a:p>
            <a:pPr algn="r">
              <a:buNone/>
            </a:pPr>
            <a:r>
              <a:rPr lang="ru-RU" dirty="0"/>
              <a:t>                   от 5 апреля 2015 г. N 82</a:t>
            </a:r>
          </a:p>
          <a:p>
            <a:pPr algn="r">
              <a:buNone/>
            </a:pPr>
            <a:endParaRPr lang="ru-RU" dirty="0"/>
          </a:p>
          <a:p>
            <a:pPr>
              <a:buNone/>
            </a:pPr>
            <a:r>
              <a:rPr lang="ru-RU" dirty="0"/>
              <a:t> (Правила)         </a:t>
            </a:r>
          </a:p>
          <a:p>
            <a:pPr algn="r"/>
            <a:r>
              <a:rPr lang="ru-RU" dirty="0"/>
              <a:t>  УТВЕРЖДЕНЫ</a:t>
            </a:r>
          </a:p>
          <a:p>
            <a:pPr algn="r">
              <a:buNone/>
            </a:pPr>
            <a:r>
              <a:rPr lang="ru-RU" dirty="0"/>
              <a:t>                    приказом АО "Профиль"</a:t>
            </a:r>
          </a:p>
          <a:p>
            <a:pPr algn="r">
              <a:buNone/>
            </a:pPr>
            <a:r>
              <a:rPr lang="ru-RU" dirty="0"/>
              <a:t>                   от 6 апреля 2015 г. N 83</a:t>
            </a:r>
          </a:p>
          <a:p>
            <a:pPr>
              <a:buNone/>
            </a:pPr>
            <a:r>
              <a:rPr lang="ru-RU" dirty="0"/>
              <a:t> </a:t>
            </a:r>
          </a:p>
          <a:p>
            <a:r>
              <a:rPr lang="ru-RU" dirty="0"/>
              <a:t>При утверждении документа коллегиальным органом, решения которого фиксируются в протоколе, в грифе утверждения указывается наименование органа, решением которого утвержден документ, дата и номер протокола (в скобках).</a:t>
            </a:r>
          </a:p>
          <a:p>
            <a:pPr>
              <a:buNone/>
            </a:pPr>
            <a:endParaRPr lang="ru-RU" dirty="0"/>
          </a:p>
          <a:p>
            <a:pPr>
              <a:buNone/>
            </a:pPr>
            <a:r>
              <a:rPr lang="ru-RU" dirty="0"/>
              <a:t> Пример -    (Положение)</a:t>
            </a:r>
          </a:p>
          <a:p>
            <a:pPr algn="r">
              <a:buNone/>
            </a:pPr>
            <a:r>
              <a:rPr lang="ru-RU" dirty="0"/>
              <a:t>              УТВЕРЖДЕНО</a:t>
            </a:r>
          </a:p>
          <a:p>
            <a:pPr algn="r">
              <a:buNone/>
            </a:pPr>
            <a:r>
              <a:rPr lang="ru-RU" dirty="0"/>
              <a:t>    Советом директоров АО "Профиль"</a:t>
            </a:r>
          </a:p>
          <a:p>
            <a:pPr algn="r">
              <a:buNone/>
            </a:pPr>
            <a:r>
              <a:rPr lang="ru-RU" dirty="0"/>
              <a:t>    (протокол от 12.12.2015 N 12)</a:t>
            </a:r>
          </a:p>
          <a:p>
            <a:endParaRPr lang="ru-RU"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8229600" cy="571504"/>
          </a:xfrm>
        </p:spPr>
        <p:txBody>
          <a:bodyPr>
            <a:normAutofit/>
          </a:bodyPr>
          <a:lstStyle/>
          <a:p>
            <a:pPr algn="ctr"/>
            <a:r>
              <a:rPr lang="ru-RU" sz="2500" b="1" dirty="0">
                <a:solidFill>
                  <a:schemeClr val="accent2">
                    <a:lumMod val="50000"/>
                  </a:schemeClr>
                </a:solidFill>
              </a:rPr>
              <a:t>17 -  Заголовок к тексту </a:t>
            </a:r>
          </a:p>
        </p:txBody>
      </p:sp>
      <p:sp>
        <p:nvSpPr>
          <p:cNvPr id="3" name="Содержимое 2"/>
          <p:cNvSpPr>
            <a:spLocks noGrp="1"/>
          </p:cNvSpPr>
          <p:nvPr>
            <p:ph idx="1"/>
          </p:nvPr>
        </p:nvSpPr>
        <p:spPr>
          <a:xfrm>
            <a:off x="457200" y="928671"/>
            <a:ext cx="8229600" cy="3000396"/>
          </a:xfrm>
        </p:spPr>
        <p:txBody>
          <a:bodyPr>
            <a:normAutofit fontScale="70000" lnSpcReduction="20000"/>
          </a:bodyPr>
          <a:lstStyle/>
          <a:p>
            <a:r>
              <a:rPr lang="ru-RU" dirty="0"/>
              <a:t>тексту формулируется с предлогом "О" ("Об") и отвечает на вопрос "о чем?"):</a:t>
            </a:r>
          </a:p>
          <a:p>
            <a:pPr>
              <a:buNone/>
            </a:pPr>
            <a:r>
              <a:rPr lang="ru-RU" dirty="0"/>
              <a:t>- приказ (о чем?) о создании аттестационной комиссии;</a:t>
            </a:r>
          </a:p>
          <a:p>
            <a:pPr>
              <a:buNone/>
            </a:pPr>
            <a:r>
              <a:rPr lang="ru-RU" dirty="0"/>
              <a:t>- приказ (о чем?) об утверждении штатного расписания;</a:t>
            </a:r>
          </a:p>
          <a:p>
            <a:pPr>
              <a:buNone/>
            </a:pPr>
            <a:r>
              <a:rPr lang="ru-RU" dirty="0"/>
              <a:t>- письмо (о чем?) о предоставлении информации.</a:t>
            </a:r>
          </a:p>
          <a:p>
            <a:r>
              <a:rPr lang="ru-RU" dirty="0"/>
              <a:t>Заголовок к тексту оформляется под реквизитами бланка слева, от границы левого поля. В указах, постановлениях, решениях, приказах, издаваемых органами власти, заголовок к тексту может оформляться над текстом посередине рабочего поля документа и центрируется относительно самой длинной строки.</a:t>
            </a:r>
          </a:p>
          <a:p>
            <a:r>
              <a:rPr lang="ru-RU" dirty="0"/>
              <a:t>Заголовок к тексту может не составляться, если текст документа не превышает 4 - 5 строк.</a:t>
            </a:r>
          </a:p>
          <a:p>
            <a:endParaRPr lang="ru-RU" dirty="0"/>
          </a:p>
        </p:txBody>
      </p:sp>
      <p:pic>
        <p:nvPicPr>
          <p:cNvPr id="4" name="Рисунок 3" descr="http://www.edou.ru/upload/learning/3/res25/jMOa9.v43Rg.Image18.jpg"/>
          <p:cNvPicPr/>
          <p:nvPr/>
        </p:nvPicPr>
        <p:blipFill>
          <a:blip r:embed="rId2" cstate="print"/>
          <a:srcRect/>
          <a:stretch>
            <a:fillRect/>
          </a:stretch>
        </p:blipFill>
        <p:spPr bwMode="auto">
          <a:xfrm>
            <a:off x="3071802" y="3857628"/>
            <a:ext cx="5867398" cy="285752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pPr algn="ctr"/>
            <a:r>
              <a:rPr lang="ru-RU" sz="3500" b="1" dirty="0">
                <a:solidFill>
                  <a:schemeClr val="accent2">
                    <a:lumMod val="50000"/>
                  </a:schemeClr>
                </a:solidFill>
              </a:rPr>
              <a:t>18 -  Текст документа</a:t>
            </a:r>
          </a:p>
        </p:txBody>
      </p:sp>
      <p:sp>
        <p:nvSpPr>
          <p:cNvPr id="3" name="Содержимое 2"/>
          <p:cNvSpPr>
            <a:spLocks noGrp="1"/>
          </p:cNvSpPr>
          <p:nvPr>
            <p:ph idx="1"/>
          </p:nvPr>
        </p:nvSpPr>
        <p:spPr>
          <a:xfrm>
            <a:off x="457200" y="1071546"/>
            <a:ext cx="8229600" cy="5572164"/>
          </a:xfrm>
        </p:spPr>
        <p:txBody>
          <a:bodyPr>
            <a:noAutofit/>
          </a:bodyPr>
          <a:lstStyle/>
          <a:p>
            <a:r>
              <a:rPr lang="ru-RU" sz="1600" dirty="0"/>
              <a:t>составляется на русском языке как государственном языке Российской Федерации. В органах государственной власти, органах местного самоуправления, государственных учреждениях республик наряду с государственным языком Российской Федерации могут употребляться государственные языки республик. В деятельности государственных органов, организаций, предприятий и учреждений Российской Федерации используются государственный язык Российской Федерации, государственные языки республик и иные языки народов Российской Федерации.</a:t>
            </a:r>
          </a:p>
          <a:p>
            <a:r>
              <a:rPr lang="ru-RU" sz="1600" dirty="0"/>
              <a:t>В тексте документа, подготовленном на основании законодательных или иных нормативных правовых актов, ранее изданных распорядительных документов, указываются их реквизиты:</a:t>
            </a:r>
          </a:p>
          <a:p>
            <a:pPr>
              <a:buNone/>
            </a:pPr>
            <a:r>
              <a:rPr lang="ru-RU" sz="1600" dirty="0"/>
              <a:t>- наименование документа, наименование организации - автора документа, дата документа, регистрационный номер документа, заголовок к тексту или наименование вида документа;</a:t>
            </a:r>
          </a:p>
          <a:p>
            <a:pPr>
              <a:buNone/>
            </a:pPr>
            <a:r>
              <a:rPr lang="ru-RU" sz="1600" dirty="0"/>
              <a:t>- наименование организации или должностного лица, утвердившего документ, дату утверждения документа.</a:t>
            </a:r>
          </a:p>
          <a:p>
            <a:r>
              <a:rPr lang="ru-RU" sz="1600" dirty="0"/>
              <a:t>Текст документа может содержать разделы, подразделы, пункты, подпункты, нумеруемые арабскими цифрами. Уровней рубрикации текста не должно быть более четырех.</a:t>
            </a:r>
          </a:p>
          <a:p>
            <a:r>
              <a:rPr lang="ru-RU" sz="1600" dirty="0"/>
              <a:t>В приказах текст излагается от первого лица единственного числа ("приказываю").</a:t>
            </a:r>
          </a:p>
          <a:p>
            <a:r>
              <a:rPr lang="ru-RU" sz="1600" dirty="0"/>
              <a:t>В документах коллегиальных и совещательных органов текст излагается от третьего лица единственного числа ("коллегия... постановляет", "собрание... решило").</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pPr algn="ctr"/>
            <a:r>
              <a:rPr lang="ru-RU" sz="3500" b="1" dirty="0">
                <a:solidFill>
                  <a:schemeClr val="accent2">
                    <a:lumMod val="50000"/>
                  </a:schemeClr>
                </a:solidFill>
              </a:rPr>
              <a:t>18 -  Текст документа</a:t>
            </a:r>
          </a:p>
        </p:txBody>
      </p:sp>
      <p:sp>
        <p:nvSpPr>
          <p:cNvPr id="3" name="Содержимое 2"/>
          <p:cNvSpPr>
            <a:spLocks noGrp="1"/>
          </p:cNvSpPr>
          <p:nvPr>
            <p:ph idx="1"/>
          </p:nvPr>
        </p:nvSpPr>
        <p:spPr>
          <a:xfrm>
            <a:off x="457200" y="1071546"/>
            <a:ext cx="8229600" cy="5500726"/>
          </a:xfrm>
        </p:spPr>
        <p:txBody>
          <a:bodyPr>
            <a:normAutofit fontScale="70000" lnSpcReduction="20000"/>
          </a:bodyPr>
          <a:lstStyle/>
          <a:p>
            <a:r>
              <a:rPr lang="ru-RU" dirty="0"/>
              <a:t>Текст протокола излагается от третьего лица множественного числа ("слушали", "выступили", "постановили", "решили").</a:t>
            </a:r>
          </a:p>
          <a:p>
            <a:r>
              <a:rPr lang="ru-RU" dirty="0"/>
              <a:t>В документах, устанавливающих права и обязанности организаций, их структурных подразделений (положение, инструкция), а также содержащих описание ситуаций, анализ фактов или выводы (акт, справка), используется форма изложения текста от третьего лица единственного или множественного числа ("отдел осуществляет функции...", "в состав управления входят...", "комиссия провела проверку...").</a:t>
            </a:r>
          </a:p>
          <a:p>
            <a:r>
              <a:rPr lang="ru-RU" dirty="0"/>
              <a:t>В совместных документах текст излагается от первого лица множественного числа ("приказываем", "решили").</a:t>
            </a:r>
          </a:p>
          <a:p>
            <a:r>
              <a:rPr lang="ru-RU" dirty="0"/>
              <a:t>В деловых (служебных) письмах используются формы изложения:</a:t>
            </a:r>
          </a:p>
          <a:p>
            <a:pPr>
              <a:buNone/>
            </a:pPr>
            <a:r>
              <a:rPr lang="ru-RU" dirty="0"/>
              <a:t>- от первого лица множественного числа ("просим направить...", "представляем на рассмотрение...");</a:t>
            </a:r>
          </a:p>
          <a:p>
            <a:pPr>
              <a:buNone/>
            </a:pPr>
            <a:r>
              <a:rPr lang="ru-RU" dirty="0"/>
              <a:t>- от третьего лица единственного числа ("министерство не возражает...", "общество считает возможным...");</a:t>
            </a:r>
          </a:p>
          <a:p>
            <a:pPr>
              <a:buNone/>
            </a:pPr>
            <a:r>
              <a:rPr lang="ru-RU" dirty="0"/>
              <a:t>- от первого лица единственного числа ("считаю необходимым...", "предлагаю рассмотреть..."), если письмо оформлено на должностном бланке.</a:t>
            </a:r>
          </a:p>
          <a:p>
            <a:r>
              <a:rPr lang="ru-RU" dirty="0"/>
              <a:t>В текстах документов употребляются только общепринятые аббревиатуры и графические сокращения.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77763DF-8FF5-4C22-B860-92F330058D0E}"/>
              </a:ext>
            </a:extLst>
          </p:cNvPr>
          <p:cNvSpPr>
            <a:spLocks noGrp="1" noRot="1" noChangeArrowheads="1"/>
          </p:cNvSpPr>
          <p:nvPr>
            <p:ph type="title"/>
          </p:nvPr>
        </p:nvSpPr>
        <p:spPr>
          <a:xfrm>
            <a:off x="1187624" y="180107"/>
            <a:ext cx="7272808" cy="738336"/>
          </a:xfrm>
        </p:spPr>
        <p:txBody>
          <a:bodyPr/>
          <a:lstStyle/>
          <a:p>
            <a:pPr eaLnBrk="1" hangingPunct="1">
              <a:defRPr/>
            </a:pPr>
            <a:r>
              <a:rPr lang="ru-RU" altLang="ru-RU" sz="2400" dirty="0">
                <a:latin typeface="Arial" panose="020B0604020202020204" pitchFamily="34" charset="0"/>
              </a:rPr>
              <a:t>Приказное делопроизводство XV-</a:t>
            </a:r>
            <a:r>
              <a:rPr lang="ru-RU" altLang="ru-RU" sz="2400" dirty="0" err="1">
                <a:latin typeface="Arial" panose="020B0604020202020204" pitchFamily="34" charset="0"/>
              </a:rPr>
              <a:t>XVIIвв</a:t>
            </a:r>
            <a:endParaRPr lang="ru-RU" altLang="ru-RU" sz="2400" dirty="0">
              <a:latin typeface="Arial" panose="020B0604020202020204" pitchFamily="34" charset="0"/>
            </a:endParaRPr>
          </a:p>
        </p:txBody>
      </p:sp>
      <p:sp>
        <p:nvSpPr>
          <p:cNvPr id="77828" name="Rectangle 4">
            <a:extLst>
              <a:ext uri="{FF2B5EF4-FFF2-40B4-BE49-F238E27FC236}">
                <a16:creationId xmlns:a16="http://schemas.microsoft.com/office/drawing/2014/main" id="{C1BF09E1-B472-40EC-95B1-A85EFFE97856}"/>
              </a:ext>
            </a:extLst>
          </p:cNvPr>
          <p:cNvSpPr>
            <a:spLocks noGrp="1" noChangeArrowheads="1"/>
          </p:cNvSpPr>
          <p:nvPr>
            <p:ph type="body" sz="half" idx="1"/>
          </p:nvPr>
        </p:nvSpPr>
        <p:spPr>
          <a:xfrm>
            <a:off x="250825" y="1124743"/>
            <a:ext cx="4038600" cy="5472907"/>
          </a:xfrm>
        </p:spPr>
        <p:txBody>
          <a:bodyPr/>
          <a:lstStyle/>
          <a:p>
            <a:pPr eaLnBrk="1" hangingPunct="1">
              <a:lnSpc>
                <a:spcPct val="90000"/>
              </a:lnSpc>
              <a:defRPr/>
            </a:pPr>
            <a:r>
              <a:rPr lang="ru-RU" altLang="ru-RU" sz="1600" dirty="0">
                <a:latin typeface="Arial" panose="020B0604020202020204" pitchFamily="34" charset="0"/>
              </a:rPr>
              <a:t>Приказное делопроизводство – работа с документами, проводившаяся в </a:t>
            </a:r>
            <a:r>
              <a:rPr lang="ru-RU" altLang="ru-RU" sz="1600" b="1" u="sng" dirty="0">
                <a:latin typeface="Arial" panose="020B0604020202020204" pitchFamily="34" charset="0"/>
              </a:rPr>
              <a:t>приказах</a:t>
            </a:r>
            <a:r>
              <a:rPr lang="ru-RU" altLang="ru-RU" sz="1600" dirty="0">
                <a:latin typeface="Arial" panose="020B0604020202020204" pitchFamily="34" charset="0"/>
              </a:rPr>
              <a:t>.</a:t>
            </a:r>
          </a:p>
          <a:p>
            <a:pPr eaLnBrk="1" hangingPunct="1">
              <a:lnSpc>
                <a:spcPct val="90000"/>
              </a:lnSpc>
              <a:defRPr/>
            </a:pPr>
            <a:endParaRPr lang="ru-RU" altLang="ru-RU" sz="1000" dirty="0">
              <a:latin typeface="Arial" panose="020B0604020202020204" pitchFamily="34" charset="0"/>
            </a:endParaRPr>
          </a:p>
          <a:p>
            <a:pPr eaLnBrk="1" hangingPunct="1">
              <a:lnSpc>
                <a:spcPct val="90000"/>
              </a:lnSpc>
              <a:defRPr/>
            </a:pPr>
            <a:r>
              <a:rPr lang="ru-RU" altLang="ru-RU" sz="1600" dirty="0">
                <a:latin typeface="Arial" panose="020B0604020202020204" pitchFamily="34" charset="0"/>
              </a:rPr>
              <a:t>Именно на этом историческом этапе складывается первая система работы с документами. Вводится понятие «</a:t>
            </a:r>
            <a:r>
              <a:rPr lang="ru-RU" altLang="ru-RU" sz="1600" b="1" u="sng" dirty="0">
                <a:latin typeface="Arial" panose="020B0604020202020204" pitchFamily="34" charset="0"/>
              </a:rPr>
              <a:t>делопроизводство</a:t>
            </a:r>
            <a:r>
              <a:rPr lang="ru-RU" altLang="ru-RU" sz="1600" dirty="0">
                <a:latin typeface="Arial" panose="020B0604020202020204" pitchFamily="34" charset="0"/>
              </a:rPr>
              <a:t>»</a:t>
            </a:r>
          </a:p>
          <a:p>
            <a:pPr eaLnBrk="1" hangingPunct="1">
              <a:lnSpc>
                <a:spcPct val="90000"/>
              </a:lnSpc>
              <a:defRPr/>
            </a:pPr>
            <a:endParaRPr lang="ru-RU" altLang="ru-RU" sz="1000" dirty="0">
              <a:latin typeface="Arial" panose="020B0604020202020204" pitchFamily="34" charset="0"/>
            </a:endParaRPr>
          </a:p>
          <a:p>
            <a:pPr eaLnBrk="1" hangingPunct="1">
              <a:lnSpc>
                <a:spcPct val="90000"/>
              </a:lnSpc>
              <a:defRPr/>
            </a:pPr>
            <a:r>
              <a:rPr lang="ru-RU" altLang="ru-RU" sz="1600" dirty="0">
                <a:latin typeface="Arial" panose="020B0604020202020204" pitchFamily="34" charset="0"/>
              </a:rPr>
              <a:t>В середине XVII в. появляются </a:t>
            </a:r>
            <a:r>
              <a:rPr lang="ru-RU" altLang="ru-RU" sz="1600" dirty="0" err="1">
                <a:latin typeface="Arial" panose="020B0604020202020204" pitchFamily="34" charset="0"/>
              </a:rPr>
              <a:t>отдельнын</a:t>
            </a:r>
            <a:r>
              <a:rPr lang="ru-RU" altLang="ru-RU" sz="1600" dirty="0">
                <a:latin typeface="Arial" panose="020B0604020202020204" pitchFamily="34" charset="0"/>
              </a:rPr>
              <a:t> законодательные акты о порядке документирования.</a:t>
            </a:r>
          </a:p>
          <a:p>
            <a:pPr eaLnBrk="1" hangingPunct="1">
              <a:lnSpc>
                <a:spcPct val="90000"/>
              </a:lnSpc>
              <a:defRPr/>
            </a:pPr>
            <a:endParaRPr lang="ru-RU" altLang="ru-RU" sz="1000" dirty="0">
              <a:latin typeface="Arial" panose="020B0604020202020204" pitchFamily="34" charset="0"/>
            </a:endParaRPr>
          </a:p>
          <a:p>
            <a:pPr eaLnBrk="1" hangingPunct="1">
              <a:lnSpc>
                <a:spcPct val="90000"/>
              </a:lnSpc>
              <a:defRPr/>
            </a:pPr>
            <a:r>
              <a:rPr lang="ru-RU" altLang="ru-RU" sz="1600" dirty="0">
                <a:latin typeface="Arial" panose="020B0604020202020204" pitchFamily="34" charset="0"/>
              </a:rPr>
              <a:t>Складываются кадры делопроизводственных служащих.</a:t>
            </a:r>
          </a:p>
          <a:p>
            <a:pPr eaLnBrk="1" hangingPunct="1">
              <a:lnSpc>
                <a:spcPct val="90000"/>
              </a:lnSpc>
              <a:defRPr/>
            </a:pPr>
            <a:endParaRPr lang="ru-RU" altLang="ru-RU" sz="1000" dirty="0">
              <a:latin typeface="Arial" panose="020B0604020202020204" pitchFamily="34" charset="0"/>
            </a:endParaRPr>
          </a:p>
          <a:p>
            <a:pPr eaLnBrk="1" hangingPunct="1">
              <a:lnSpc>
                <a:spcPct val="90000"/>
              </a:lnSpc>
              <a:defRPr/>
            </a:pPr>
            <a:r>
              <a:rPr lang="ru-RU" altLang="ru-RU" sz="1600" b="1" dirty="0" err="1">
                <a:latin typeface="Arial" panose="020B0604020202020204" pitchFamily="34" charset="0"/>
              </a:rPr>
              <a:t>Ларник</a:t>
            </a:r>
            <a:r>
              <a:rPr lang="ru-RU" altLang="ru-RU" sz="1600" dirty="0">
                <a:latin typeface="Arial" panose="020B0604020202020204" pitchFamily="34" charset="0"/>
              </a:rPr>
              <a:t> – заведовал </a:t>
            </a:r>
            <a:r>
              <a:rPr lang="ru-RU" altLang="ru-RU" sz="1600" dirty="0" err="1">
                <a:latin typeface="Arial" panose="020B0604020202020204" pitchFamily="34" charset="0"/>
              </a:rPr>
              <a:t>ларцем</a:t>
            </a:r>
            <a:r>
              <a:rPr lang="ru-RU" altLang="ru-RU" sz="1600" dirty="0">
                <a:latin typeface="Arial" panose="020B0604020202020204" pitchFamily="34" charset="0"/>
              </a:rPr>
              <a:t>, </a:t>
            </a:r>
            <a:r>
              <a:rPr lang="ru-RU" altLang="ru-RU" sz="1600" dirty="0" err="1">
                <a:latin typeface="Arial" panose="020B0604020202020204" pitchFamily="34" charset="0"/>
              </a:rPr>
              <a:t>хронящим</a:t>
            </a:r>
            <a:r>
              <a:rPr lang="ru-RU" altLang="ru-RU" sz="1600" dirty="0">
                <a:latin typeface="Arial" panose="020B0604020202020204" pitchFamily="34" charset="0"/>
              </a:rPr>
              <a:t> важные документы (простые документы размещались на скамьях), был </a:t>
            </a:r>
            <a:r>
              <a:rPr lang="ru-RU" altLang="ru-RU" sz="1600" dirty="0" err="1">
                <a:latin typeface="Arial" panose="020B0604020202020204" pitchFamily="34" charset="0"/>
              </a:rPr>
              <a:t>уполномечен</a:t>
            </a:r>
            <a:r>
              <a:rPr lang="ru-RU" altLang="ru-RU" sz="1600" dirty="0">
                <a:latin typeface="Arial" panose="020B0604020202020204" pitchFamily="34" charset="0"/>
              </a:rPr>
              <a:t> скреплять частноправовые акты городской печатью.</a:t>
            </a:r>
          </a:p>
          <a:p>
            <a:pPr eaLnBrk="1" hangingPunct="1">
              <a:lnSpc>
                <a:spcPct val="90000"/>
              </a:lnSpc>
              <a:defRPr/>
            </a:pPr>
            <a:endParaRPr lang="ru-RU" altLang="ru-RU" sz="1600" dirty="0">
              <a:latin typeface="Arial" panose="020B0604020202020204" pitchFamily="34" charset="0"/>
            </a:endParaRPr>
          </a:p>
        </p:txBody>
      </p:sp>
      <p:sp>
        <p:nvSpPr>
          <p:cNvPr id="77829" name="Rectangle 5">
            <a:extLst>
              <a:ext uri="{FF2B5EF4-FFF2-40B4-BE49-F238E27FC236}">
                <a16:creationId xmlns:a16="http://schemas.microsoft.com/office/drawing/2014/main" id="{5FCAEEA7-9B5C-482F-9E21-73E46E4FAF24}"/>
              </a:ext>
            </a:extLst>
          </p:cNvPr>
          <p:cNvSpPr>
            <a:spLocks noGrp="1" noChangeArrowheads="1"/>
          </p:cNvSpPr>
          <p:nvPr>
            <p:ph type="body" sz="half" idx="2"/>
          </p:nvPr>
        </p:nvSpPr>
        <p:spPr>
          <a:xfrm>
            <a:off x="4283076" y="1340768"/>
            <a:ext cx="4681537" cy="5256882"/>
          </a:xfrm>
        </p:spPr>
        <p:txBody>
          <a:bodyPr/>
          <a:lstStyle/>
          <a:p>
            <a:pPr eaLnBrk="1" hangingPunct="1">
              <a:lnSpc>
                <a:spcPct val="90000"/>
              </a:lnSpc>
              <a:defRPr/>
            </a:pPr>
            <a:r>
              <a:rPr lang="ru-RU" altLang="ru-RU" sz="1600" dirty="0">
                <a:latin typeface="Arial" panose="020B0604020202020204" pitchFamily="34" charset="0"/>
              </a:rPr>
              <a:t>Создаются </a:t>
            </a:r>
            <a:r>
              <a:rPr lang="ru-RU" altLang="ru-RU" sz="1600" b="1" u="sng" dirty="0">
                <a:latin typeface="Arial" panose="020B0604020202020204" pitchFamily="34" charset="0"/>
              </a:rPr>
              <a:t>приказные избы</a:t>
            </a:r>
            <a:r>
              <a:rPr lang="ru-RU" altLang="ru-RU" sz="1600" dirty="0">
                <a:latin typeface="Arial" panose="020B0604020202020204" pitchFamily="34" charset="0"/>
              </a:rPr>
              <a:t>.</a:t>
            </a: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000" dirty="0">
              <a:latin typeface="Arial" panose="020B0604020202020204" pitchFamily="34" charset="0"/>
            </a:endParaRPr>
          </a:p>
          <a:p>
            <a:pPr eaLnBrk="1" hangingPunct="1">
              <a:lnSpc>
                <a:spcPct val="90000"/>
              </a:lnSpc>
              <a:defRPr/>
            </a:pPr>
            <a:endParaRPr lang="ru-RU" altLang="ru-RU" sz="10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endParaRPr lang="ru-RU" altLang="ru-RU" sz="1600" dirty="0">
              <a:latin typeface="Arial" panose="020B0604020202020204" pitchFamily="34" charset="0"/>
            </a:endParaRPr>
          </a:p>
          <a:p>
            <a:pPr eaLnBrk="1" hangingPunct="1">
              <a:lnSpc>
                <a:spcPct val="90000"/>
              </a:lnSpc>
              <a:defRPr/>
            </a:pPr>
            <a:r>
              <a:rPr lang="ru-RU" altLang="ru-RU" sz="1600" dirty="0">
                <a:latin typeface="Arial" panose="020B0604020202020204" pitchFamily="34" charset="0"/>
              </a:rPr>
              <a:t>Во главе отдельного приказа стоял </a:t>
            </a:r>
            <a:r>
              <a:rPr lang="ru-RU" altLang="ru-RU" sz="1600" b="1" dirty="0">
                <a:latin typeface="Arial" panose="020B0604020202020204" pitchFamily="34" charset="0"/>
              </a:rPr>
              <a:t>приказной судья</a:t>
            </a:r>
            <a:r>
              <a:rPr lang="ru-RU" altLang="ru-RU" sz="1600" dirty="0">
                <a:latin typeface="Arial" panose="020B0604020202020204" pitchFamily="34" charset="0"/>
              </a:rPr>
              <a:t>. В его ведении состояли </a:t>
            </a:r>
            <a:r>
              <a:rPr lang="ru-RU" altLang="ru-RU" sz="1600" b="1" dirty="0">
                <a:latin typeface="Arial" panose="020B0604020202020204" pitchFamily="34" charset="0"/>
              </a:rPr>
              <a:t>дьяки</a:t>
            </a:r>
            <a:r>
              <a:rPr lang="ru-RU" altLang="ru-RU" sz="1600" dirty="0">
                <a:latin typeface="Arial" panose="020B0604020202020204" pitchFamily="34" charset="0"/>
              </a:rPr>
              <a:t>, а у тех, в свою очередь </a:t>
            </a:r>
            <a:r>
              <a:rPr lang="ru-RU" altLang="ru-RU" sz="1600" b="1" dirty="0">
                <a:latin typeface="Arial" panose="020B0604020202020204" pitchFamily="34" charset="0"/>
              </a:rPr>
              <a:t>подьячие</a:t>
            </a:r>
            <a:r>
              <a:rPr lang="ru-RU" altLang="ru-RU" sz="1600" dirty="0">
                <a:latin typeface="Arial" panose="020B0604020202020204" pitchFamily="34" charset="0"/>
              </a:rPr>
              <a:t>.</a:t>
            </a:r>
          </a:p>
        </p:txBody>
      </p:sp>
      <p:pic>
        <p:nvPicPr>
          <p:cNvPr id="10245" name="Picture 8">
            <a:extLst>
              <a:ext uri="{FF2B5EF4-FFF2-40B4-BE49-F238E27FC236}">
                <a16:creationId xmlns:a16="http://schemas.microsoft.com/office/drawing/2014/main" id="{12D0026A-98A3-4EF7-A654-92097D7F48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076" y="1969294"/>
            <a:ext cx="4681537" cy="291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fade">
                                      <p:cBhvr>
                                        <p:cTn id="7" dur="768" decel="100000"/>
                                        <p:tgtEl>
                                          <p:spTgt spid="77826"/>
                                        </p:tgtEl>
                                      </p:cBhvr>
                                    </p:animEffect>
                                    <p:animScale>
                                      <p:cBhvr>
                                        <p:cTn id="8" dur="768" decel="100000"/>
                                        <p:tgtEl>
                                          <p:spTgt spid="77826"/>
                                        </p:tgtEl>
                                      </p:cBhvr>
                                      <p:from x="10000" y="10000"/>
                                      <p:to x="200000" y="450000"/>
                                    </p:animScale>
                                    <p:animScale>
                                      <p:cBhvr>
                                        <p:cTn id="9" dur="1230" accel="100000" fill="hold">
                                          <p:stCondLst>
                                            <p:cond delay="768"/>
                                          </p:stCondLst>
                                        </p:cTn>
                                        <p:tgtEl>
                                          <p:spTgt spid="77826"/>
                                        </p:tgtEl>
                                      </p:cBhvr>
                                      <p:from x="200000" y="450000"/>
                                      <p:to x="100000" y="100000"/>
                                    </p:animScale>
                                    <p:set>
                                      <p:cBhvr>
                                        <p:cTn id="10" dur="768" fill="hold"/>
                                        <p:tgtEl>
                                          <p:spTgt spid="77826"/>
                                        </p:tgtEl>
                                        <p:attrNameLst>
                                          <p:attrName>ppt_x</p:attrName>
                                        </p:attrNameLst>
                                      </p:cBhvr>
                                      <p:to>
                                        <p:strVal val="(0.5)"/>
                                      </p:to>
                                    </p:set>
                                    <p:anim from="(0.5)" to="(#ppt_x)" calcmode="lin" valueType="num">
                                      <p:cBhvr>
                                        <p:cTn id="11" dur="1230" accel="100000" fill="hold">
                                          <p:stCondLst>
                                            <p:cond delay="768"/>
                                          </p:stCondLst>
                                        </p:cTn>
                                        <p:tgtEl>
                                          <p:spTgt spid="77826"/>
                                        </p:tgtEl>
                                        <p:attrNameLst>
                                          <p:attrName>ppt_x</p:attrName>
                                        </p:attrNameLst>
                                      </p:cBhvr>
                                    </p:anim>
                                    <p:set>
                                      <p:cBhvr>
                                        <p:cTn id="12" dur="768" fill="hold"/>
                                        <p:tgtEl>
                                          <p:spTgt spid="77826"/>
                                        </p:tgtEl>
                                        <p:attrNameLst>
                                          <p:attrName>ppt_y</p:attrName>
                                        </p:attrNameLst>
                                      </p:cBhvr>
                                      <p:to>
                                        <p:strVal val="(#ppt_y+0.4)"/>
                                      </p:to>
                                    </p:set>
                                    <p:anim from="(#ppt_y+0.4)" to="(#ppt_y)" calcmode="lin" valueType="num">
                                      <p:cBhvr>
                                        <p:cTn id="13" dur="1230" accel="100000" fill="hold">
                                          <p:stCondLst>
                                            <p:cond delay="768"/>
                                          </p:stCondLst>
                                        </p:cTn>
                                        <p:tgtEl>
                                          <p:spTgt spid="778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7828">
                                            <p:txEl>
                                              <p:pRg st="0" end="0"/>
                                            </p:txEl>
                                          </p:spTgt>
                                        </p:tgtEl>
                                        <p:attrNameLst>
                                          <p:attrName>style.visibility</p:attrName>
                                        </p:attrNameLst>
                                      </p:cBhvr>
                                      <p:to>
                                        <p:strVal val="visible"/>
                                      </p:to>
                                    </p:set>
                                    <p:anim calcmode="lin" valueType="num">
                                      <p:cBhvr>
                                        <p:cTn id="18" dur="500" fill="hold"/>
                                        <p:tgtEl>
                                          <p:spTgt spid="77828">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7828">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7828">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7828">
                                            <p:txEl>
                                              <p:pRg st="2" end="2"/>
                                            </p:txEl>
                                          </p:spTgt>
                                        </p:tgtEl>
                                        <p:attrNameLst>
                                          <p:attrName>style.visibility</p:attrName>
                                        </p:attrNameLst>
                                      </p:cBhvr>
                                      <p:to>
                                        <p:strVal val="visible"/>
                                      </p:to>
                                    </p:set>
                                    <p:anim calcmode="lin" valueType="num">
                                      <p:cBhvr>
                                        <p:cTn id="25" dur="500" fill="hold"/>
                                        <p:tgtEl>
                                          <p:spTgt spid="7782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7828">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7782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7828">
                                            <p:txEl>
                                              <p:pRg st="4" end="4"/>
                                            </p:txEl>
                                          </p:spTgt>
                                        </p:tgtEl>
                                        <p:attrNameLst>
                                          <p:attrName>style.visibility</p:attrName>
                                        </p:attrNameLst>
                                      </p:cBhvr>
                                      <p:to>
                                        <p:strVal val="visible"/>
                                      </p:to>
                                    </p:set>
                                    <p:anim calcmode="lin" valueType="num">
                                      <p:cBhvr>
                                        <p:cTn id="32" dur="500" fill="hold"/>
                                        <p:tgtEl>
                                          <p:spTgt spid="77828">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77828">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77828">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7828">
                                            <p:txEl>
                                              <p:pRg st="6" end="6"/>
                                            </p:txEl>
                                          </p:spTgt>
                                        </p:tgtEl>
                                        <p:attrNameLst>
                                          <p:attrName>style.visibility</p:attrName>
                                        </p:attrNameLst>
                                      </p:cBhvr>
                                      <p:to>
                                        <p:strVal val="visible"/>
                                      </p:to>
                                    </p:set>
                                    <p:anim calcmode="lin" valueType="num">
                                      <p:cBhvr>
                                        <p:cTn id="39" dur="500" fill="hold"/>
                                        <p:tgtEl>
                                          <p:spTgt spid="77828">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77828">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77828">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77828">
                                            <p:txEl>
                                              <p:pRg st="8" end="8"/>
                                            </p:txEl>
                                          </p:spTgt>
                                        </p:tgtEl>
                                        <p:attrNameLst>
                                          <p:attrName>style.visibility</p:attrName>
                                        </p:attrNameLst>
                                      </p:cBhvr>
                                      <p:to>
                                        <p:strVal val="visible"/>
                                      </p:to>
                                    </p:set>
                                    <p:anim calcmode="lin" valueType="num">
                                      <p:cBhvr>
                                        <p:cTn id="46" dur="500" fill="hold"/>
                                        <p:tgtEl>
                                          <p:spTgt spid="77828">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77828">
                                            <p:txEl>
                                              <p:pRg st="8" end="8"/>
                                            </p:txEl>
                                          </p:spTgt>
                                        </p:tgtEl>
                                        <p:attrNameLst>
                                          <p:attrName>ppt_h</p:attrName>
                                        </p:attrNameLst>
                                      </p:cBhvr>
                                      <p:tavLst>
                                        <p:tav tm="0">
                                          <p:val>
                                            <p:fltVal val="0"/>
                                          </p:val>
                                        </p:tav>
                                        <p:tav tm="100000">
                                          <p:val>
                                            <p:strVal val="#ppt_h"/>
                                          </p:val>
                                        </p:tav>
                                      </p:tavLst>
                                    </p:anim>
                                    <p:animEffect transition="in" filter="fade">
                                      <p:cBhvr>
                                        <p:cTn id="48" dur="500"/>
                                        <p:tgtEl>
                                          <p:spTgt spid="77828">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77829">
                                            <p:txEl>
                                              <p:pRg st="0" end="0"/>
                                            </p:txEl>
                                          </p:spTgt>
                                        </p:tgtEl>
                                        <p:attrNameLst>
                                          <p:attrName>style.visibility</p:attrName>
                                        </p:attrNameLst>
                                      </p:cBhvr>
                                      <p:to>
                                        <p:strVal val="visible"/>
                                      </p:to>
                                    </p:set>
                                    <p:anim calcmode="lin" valueType="num">
                                      <p:cBhvr>
                                        <p:cTn id="53" dur="500" fill="hold"/>
                                        <p:tgtEl>
                                          <p:spTgt spid="77829">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77829">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7782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77829">
                                            <p:txEl>
                                              <p:pRg st="16" end="16"/>
                                            </p:txEl>
                                          </p:spTgt>
                                        </p:tgtEl>
                                        <p:attrNameLst>
                                          <p:attrName>style.visibility</p:attrName>
                                        </p:attrNameLst>
                                      </p:cBhvr>
                                      <p:to>
                                        <p:strVal val="visible"/>
                                      </p:to>
                                    </p:set>
                                    <p:anim calcmode="lin" valueType="num">
                                      <p:cBhvr>
                                        <p:cTn id="60" dur="500" fill="hold"/>
                                        <p:tgtEl>
                                          <p:spTgt spid="77829">
                                            <p:txEl>
                                              <p:pRg st="16" end="16"/>
                                            </p:txEl>
                                          </p:spTgt>
                                        </p:tgtEl>
                                        <p:attrNameLst>
                                          <p:attrName>ppt_w</p:attrName>
                                        </p:attrNameLst>
                                      </p:cBhvr>
                                      <p:tavLst>
                                        <p:tav tm="0">
                                          <p:val>
                                            <p:fltVal val="0"/>
                                          </p:val>
                                        </p:tav>
                                        <p:tav tm="100000">
                                          <p:val>
                                            <p:strVal val="#ppt_w"/>
                                          </p:val>
                                        </p:tav>
                                      </p:tavLst>
                                    </p:anim>
                                    <p:anim calcmode="lin" valueType="num">
                                      <p:cBhvr>
                                        <p:cTn id="61" dur="500" fill="hold"/>
                                        <p:tgtEl>
                                          <p:spTgt spid="77829">
                                            <p:txEl>
                                              <p:pRg st="16" end="16"/>
                                            </p:txEl>
                                          </p:spTgt>
                                        </p:tgtEl>
                                        <p:attrNameLst>
                                          <p:attrName>ppt_h</p:attrName>
                                        </p:attrNameLst>
                                      </p:cBhvr>
                                      <p:tavLst>
                                        <p:tav tm="0">
                                          <p:val>
                                            <p:fltVal val="0"/>
                                          </p:val>
                                        </p:tav>
                                        <p:tav tm="100000">
                                          <p:val>
                                            <p:strVal val="#ppt_h"/>
                                          </p:val>
                                        </p:tav>
                                      </p:tavLst>
                                    </p:anim>
                                    <p:animEffect transition="in" filter="fade">
                                      <p:cBhvr>
                                        <p:cTn id="62" dur="500"/>
                                        <p:tgtEl>
                                          <p:spTgt spid="7782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8" grpId="0" build="p"/>
      <p:bldP spid="77829"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pPr algn="ctr"/>
            <a:r>
              <a:rPr lang="ru-RU" sz="3500" b="1" dirty="0">
                <a:solidFill>
                  <a:schemeClr val="accent2">
                    <a:lumMod val="50000"/>
                  </a:schemeClr>
                </a:solidFill>
              </a:rPr>
              <a:t>18 -  Текст документа</a:t>
            </a:r>
          </a:p>
        </p:txBody>
      </p:sp>
      <p:sp>
        <p:nvSpPr>
          <p:cNvPr id="3" name="Содержимое 2"/>
          <p:cNvSpPr>
            <a:spLocks noGrp="1"/>
          </p:cNvSpPr>
          <p:nvPr>
            <p:ph idx="1"/>
          </p:nvPr>
        </p:nvSpPr>
        <p:spPr>
          <a:xfrm>
            <a:off x="457200" y="1214422"/>
            <a:ext cx="8229600" cy="4911741"/>
          </a:xfrm>
        </p:spPr>
        <p:txBody>
          <a:bodyPr>
            <a:normAutofit fontScale="77500" lnSpcReduction="20000"/>
          </a:bodyPr>
          <a:lstStyle/>
          <a:p>
            <a:r>
              <a:rPr lang="ru-RU" dirty="0"/>
              <a:t>При употреблении в тексте фамилий лиц инициалы указываются после фамилии.</a:t>
            </a:r>
          </a:p>
          <a:p>
            <a:r>
              <a:rPr lang="ru-RU" dirty="0"/>
              <a:t>В деловых (служебных) письмах могут использоваться:</a:t>
            </a:r>
          </a:p>
          <a:p>
            <a:pPr>
              <a:buNone/>
            </a:pPr>
            <a:r>
              <a:rPr lang="ru-RU" dirty="0"/>
              <a:t>- вступительное обращение:</a:t>
            </a:r>
          </a:p>
          <a:p>
            <a:pPr>
              <a:buNone/>
            </a:pPr>
            <a:r>
              <a:rPr lang="ru-RU" dirty="0"/>
              <a:t>Уважаемый господин Председатель!</a:t>
            </a:r>
          </a:p>
          <a:p>
            <a:pPr>
              <a:buNone/>
            </a:pPr>
            <a:r>
              <a:rPr lang="ru-RU" dirty="0"/>
              <a:t>Уважаемый господин Губернатор!</a:t>
            </a:r>
          </a:p>
          <a:p>
            <a:pPr>
              <a:buNone/>
            </a:pPr>
            <a:r>
              <a:rPr lang="ru-RU" dirty="0"/>
              <a:t>Уважаемый господин Прохоров!</a:t>
            </a:r>
          </a:p>
          <a:p>
            <a:pPr>
              <a:buNone/>
            </a:pPr>
            <a:r>
              <a:rPr lang="ru-RU" dirty="0"/>
              <a:t>Уважаемая госпожа Захарова!</a:t>
            </a:r>
          </a:p>
          <a:p>
            <a:pPr>
              <a:buNone/>
            </a:pPr>
            <a:r>
              <a:rPr lang="ru-RU" dirty="0"/>
              <a:t>Уважаемый Николай Петрович!</a:t>
            </a:r>
          </a:p>
          <a:p>
            <a:pPr>
              <a:buNone/>
            </a:pPr>
            <a:r>
              <a:rPr lang="ru-RU" dirty="0"/>
              <a:t>Уважаемая Ольга Николаевна!</a:t>
            </a:r>
          </a:p>
          <a:p>
            <a:pPr>
              <a:buNone/>
            </a:pPr>
            <a:r>
              <a:rPr lang="ru-RU" dirty="0"/>
              <a:t>Уважаемые господа!</a:t>
            </a:r>
          </a:p>
          <a:p>
            <a:r>
              <a:rPr lang="ru-RU" dirty="0"/>
              <a:t>В обращении по должности наименование должности пишется с прописной буквы, в обращении по фамилии инициалы лица не указываются.</a:t>
            </a:r>
          </a:p>
          <a:p>
            <a:pPr>
              <a:buNone/>
            </a:pPr>
            <a:r>
              <a:rPr lang="ru-RU" dirty="0"/>
              <a:t>- заключительная этикетная фраза:</a:t>
            </a:r>
          </a:p>
          <a:p>
            <a:pPr>
              <a:buNone/>
            </a:pPr>
            <a:r>
              <a:rPr lang="ru-RU" dirty="0"/>
              <a:t>С уважением, ...</a:t>
            </a:r>
          </a:p>
          <a:p>
            <a:pPr>
              <a:buNone/>
            </a:pPr>
            <a:endParaRPr lang="ru-RU" dirty="0"/>
          </a:p>
          <a:p>
            <a:endParaRPr lang="ru-RU"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899592" y="1124744"/>
            <a:ext cx="7632848" cy="5256584"/>
          </a:xfrm>
          <a:prstGeom prst="rect">
            <a:avLst/>
          </a:prstGeom>
        </p:spPr>
      </p:pic>
    </p:spTree>
    <p:extLst>
      <p:ext uri="{BB962C8B-B14F-4D97-AF65-F5344CB8AC3E}">
        <p14:creationId xmlns:p14="http://schemas.microsoft.com/office/powerpoint/2010/main" val="21531973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857232"/>
          </a:xfrm>
        </p:spPr>
        <p:txBody>
          <a:bodyPr>
            <a:normAutofit/>
          </a:bodyPr>
          <a:lstStyle/>
          <a:p>
            <a:pPr algn="ctr"/>
            <a:r>
              <a:rPr lang="ru-RU" sz="2500" b="1" dirty="0">
                <a:solidFill>
                  <a:schemeClr val="accent2">
                    <a:lumMod val="50000"/>
                  </a:schemeClr>
                </a:solidFill>
              </a:rPr>
              <a:t>19 - Отметка о приложении</a:t>
            </a:r>
          </a:p>
        </p:txBody>
      </p:sp>
      <p:sp>
        <p:nvSpPr>
          <p:cNvPr id="3" name="Содержимое 2"/>
          <p:cNvSpPr>
            <a:spLocks noGrp="1"/>
          </p:cNvSpPr>
          <p:nvPr>
            <p:ph idx="1"/>
          </p:nvPr>
        </p:nvSpPr>
        <p:spPr>
          <a:xfrm>
            <a:off x="457200" y="1000108"/>
            <a:ext cx="8472518" cy="5429288"/>
          </a:xfrm>
        </p:spPr>
        <p:txBody>
          <a:bodyPr>
            <a:normAutofit fontScale="62500" lnSpcReduction="20000"/>
          </a:bodyPr>
          <a:lstStyle/>
          <a:p>
            <a:r>
              <a:rPr lang="ru-RU" dirty="0"/>
              <a:t>содержит сведения о документе (документах), прилагаемом к основному документу (в сопроводительных письмах, претензиях, актах, справках и других информационно-справочных документах) или о том, что документ является приложением к основному документу (в документах - приложениях к распорядительным документам, положениям, правилам, инструкциям, договорам, планам, отчетам и др. документам).</a:t>
            </a:r>
          </a:p>
          <a:p>
            <a:r>
              <a:rPr lang="ru-RU" dirty="0"/>
              <a:t>В сопроводительных письмах и других информационно-справочных документах отметка о приложении оформляется под текстом от границы левого поля следующим образом:</a:t>
            </a:r>
          </a:p>
          <a:p>
            <a:pPr>
              <a:buNone/>
            </a:pPr>
            <a:endParaRPr lang="ru-RU" dirty="0"/>
          </a:p>
          <a:p>
            <a:pPr>
              <a:buNone/>
            </a:pPr>
            <a:r>
              <a:rPr lang="ru-RU" dirty="0"/>
              <a:t>- если приложение названо в тексте:</a:t>
            </a:r>
          </a:p>
          <a:p>
            <a:pPr>
              <a:buNone/>
            </a:pPr>
            <a:endParaRPr lang="ru-RU" dirty="0"/>
          </a:p>
          <a:p>
            <a:pPr>
              <a:buNone/>
            </a:pPr>
            <a:r>
              <a:rPr lang="ru-RU" dirty="0"/>
              <a:t>Приложение: на 2 л. в 1 экз.</a:t>
            </a:r>
          </a:p>
          <a:p>
            <a:pPr>
              <a:buNone/>
            </a:pPr>
            <a:endParaRPr lang="ru-RU" dirty="0"/>
          </a:p>
          <a:p>
            <a:pPr>
              <a:buFontTx/>
              <a:buChar char="-"/>
            </a:pPr>
            <a:r>
              <a:rPr lang="ru-RU" dirty="0"/>
              <a:t>если приложение не названо в тексте или если приложений несколько, указывают названия документов-приложений, количество листов и экземпляров каждого приложения:</a:t>
            </a:r>
          </a:p>
          <a:p>
            <a:pPr>
              <a:buNone/>
            </a:pPr>
            <a:endParaRPr lang="ru-RU" dirty="0"/>
          </a:p>
          <a:p>
            <a:pPr>
              <a:buNone/>
            </a:pPr>
            <a:r>
              <a:rPr lang="ru-RU" dirty="0"/>
              <a:t>Приложение: 1. Положение об  Управлении регионального  кредитования  на</a:t>
            </a:r>
          </a:p>
          <a:p>
            <a:pPr>
              <a:buNone/>
            </a:pPr>
            <a:r>
              <a:rPr lang="ru-RU" dirty="0"/>
              <a:t>                               5 л. в 1 экз.</a:t>
            </a:r>
          </a:p>
          <a:p>
            <a:pPr>
              <a:buNone/>
            </a:pPr>
            <a:r>
              <a:rPr lang="ru-RU" dirty="0"/>
              <a:t>                          2. Справка о кадровом составе Управления регионального</a:t>
            </a:r>
          </a:p>
          <a:p>
            <a:pPr>
              <a:buNone/>
            </a:pPr>
            <a:r>
              <a:rPr lang="ru-RU" dirty="0"/>
              <a:t>                              кредитования на 2 л. в 1 экз.</a:t>
            </a:r>
          </a:p>
          <a:p>
            <a:pPr>
              <a:buNone/>
            </a:pPr>
            <a:endParaRPr lang="ru-RU" dirty="0"/>
          </a:p>
          <a:p>
            <a:endParaRPr lang="ru-RU" dirty="0"/>
          </a:p>
          <a:p>
            <a:pPr>
              <a:buNone/>
            </a:pPr>
            <a:endParaRPr lang="ru-RU" dirty="0"/>
          </a:p>
          <a:p>
            <a:pPr>
              <a:buNone/>
            </a:pPr>
            <a:endParaRPr lang="ru-RU" dirty="0"/>
          </a:p>
          <a:p>
            <a:endParaRPr lang="ru-RU"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85794"/>
            <a:ext cx="8115328" cy="357190"/>
          </a:xfrm>
        </p:spPr>
        <p:txBody>
          <a:bodyPr>
            <a:normAutofit fontScale="90000"/>
          </a:bodyPr>
          <a:lstStyle/>
          <a:p>
            <a:pPr algn="ctr"/>
            <a:r>
              <a:rPr lang="ru-RU" sz="2500" b="1" dirty="0">
                <a:solidFill>
                  <a:schemeClr val="accent2">
                    <a:lumMod val="50000"/>
                  </a:schemeClr>
                </a:solidFill>
              </a:rPr>
              <a:t>Использование реквизита «приложение»</a:t>
            </a:r>
            <a:endParaRPr lang="ru-RU" sz="2500" dirty="0"/>
          </a:p>
        </p:txBody>
      </p:sp>
      <p:sp>
        <p:nvSpPr>
          <p:cNvPr id="3" name="Содержимое 2"/>
          <p:cNvSpPr>
            <a:spLocks noGrp="1"/>
          </p:cNvSpPr>
          <p:nvPr>
            <p:ph idx="1"/>
          </p:nvPr>
        </p:nvSpPr>
        <p:spPr>
          <a:xfrm>
            <a:off x="457200" y="1500174"/>
            <a:ext cx="8229600" cy="4824426"/>
          </a:xfrm>
        </p:spPr>
        <p:txBody>
          <a:bodyPr>
            <a:normAutofit fontScale="77500" lnSpcReduction="20000"/>
          </a:bodyPr>
          <a:lstStyle/>
          <a:p>
            <a:pPr>
              <a:buNone/>
            </a:pPr>
            <a:r>
              <a:rPr lang="ru-RU" dirty="0"/>
              <a:t>- если приложение (приложения) сброшюрованы:</a:t>
            </a:r>
          </a:p>
          <a:p>
            <a:pPr>
              <a:buNone/>
            </a:pPr>
            <a:r>
              <a:rPr lang="ru-RU" dirty="0"/>
              <a:t>Приложение:</a:t>
            </a:r>
          </a:p>
          <a:p>
            <a:pPr>
              <a:buNone/>
            </a:pPr>
            <a:r>
              <a:rPr lang="ru-RU" dirty="0"/>
              <a:t>отчет о НИР в 2 экз.</a:t>
            </a:r>
          </a:p>
          <a:p>
            <a:pPr>
              <a:buNone/>
            </a:pPr>
            <a:endParaRPr lang="ru-RU" dirty="0"/>
          </a:p>
          <a:p>
            <a:pPr>
              <a:buNone/>
            </a:pPr>
            <a:r>
              <a:rPr lang="ru-RU" dirty="0"/>
              <a:t>- если документ, являющийся приложением, имеет приложения с самостоятельной нумерацией страниц:</a:t>
            </a:r>
          </a:p>
          <a:p>
            <a:pPr>
              <a:buNone/>
            </a:pPr>
            <a:r>
              <a:rPr lang="ru-RU" dirty="0"/>
              <a:t>Приложение:</a:t>
            </a:r>
          </a:p>
          <a:p>
            <a:pPr>
              <a:buNone/>
            </a:pPr>
            <a:r>
              <a:rPr lang="ru-RU" sz="2300" dirty="0"/>
              <a:t>письмо </a:t>
            </a:r>
            <a:r>
              <a:rPr lang="ru-RU" sz="2300" dirty="0" err="1"/>
              <a:t>Росархива</a:t>
            </a:r>
            <a:r>
              <a:rPr lang="ru-RU" sz="2300" dirty="0"/>
              <a:t> от 05.06.2015 N 02-6/172 и приложения к нему, всего на 5 л.</a:t>
            </a:r>
          </a:p>
          <a:p>
            <a:pPr>
              <a:buNone/>
            </a:pPr>
            <a:endParaRPr lang="ru-RU" sz="2300" dirty="0"/>
          </a:p>
          <a:p>
            <a:pPr>
              <a:buNone/>
            </a:pPr>
            <a:r>
              <a:rPr lang="ru-RU" dirty="0"/>
              <a:t>- если приложением является обособленный электронный носитель (компакт-диск, </a:t>
            </a:r>
            <a:r>
              <a:rPr lang="ru-RU" dirty="0" err="1"/>
              <a:t>usb-флеш-накопитель</a:t>
            </a:r>
            <a:r>
              <a:rPr lang="ru-RU" dirty="0"/>
              <a:t> и др.):</a:t>
            </a:r>
          </a:p>
          <a:p>
            <a:pPr>
              <a:buNone/>
            </a:pPr>
            <a:r>
              <a:rPr lang="ru-RU" dirty="0"/>
              <a:t>Приложение:</a:t>
            </a:r>
          </a:p>
          <a:p>
            <a:pPr>
              <a:buNone/>
            </a:pPr>
            <a:r>
              <a:rPr lang="ru-RU" dirty="0"/>
              <a:t>CD в 1 экз.</a:t>
            </a:r>
          </a:p>
          <a:p>
            <a:r>
              <a:rPr lang="ru-RU" dirty="0"/>
              <a:t>При этом на вкладыше (конверте), в который помещается носитель, указываются наименования документов, записанных на носитель, имена файлов.</a:t>
            </a:r>
          </a:p>
          <a:p>
            <a:endParaRPr lang="ru-RU"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229600" cy="571504"/>
          </a:xfrm>
        </p:spPr>
        <p:txBody>
          <a:bodyPr>
            <a:normAutofit/>
          </a:bodyPr>
          <a:lstStyle/>
          <a:p>
            <a:pPr algn="ctr"/>
            <a:r>
              <a:rPr lang="ru-RU" sz="2500" b="1" dirty="0">
                <a:solidFill>
                  <a:schemeClr val="accent2">
                    <a:lumMod val="50000"/>
                  </a:schemeClr>
                </a:solidFill>
              </a:rPr>
              <a:t>Использование реквизита «приложение»</a:t>
            </a:r>
          </a:p>
        </p:txBody>
      </p:sp>
      <p:sp>
        <p:nvSpPr>
          <p:cNvPr id="3" name="Содержимое 2"/>
          <p:cNvSpPr>
            <a:spLocks noGrp="1"/>
          </p:cNvSpPr>
          <p:nvPr>
            <p:ph idx="1"/>
          </p:nvPr>
        </p:nvSpPr>
        <p:spPr>
          <a:xfrm>
            <a:off x="285720" y="1071546"/>
            <a:ext cx="8643998" cy="5786454"/>
          </a:xfrm>
        </p:spPr>
        <p:txBody>
          <a:bodyPr>
            <a:normAutofit lnSpcReduction="10000"/>
          </a:bodyPr>
          <a:lstStyle/>
          <a:p>
            <a:r>
              <a:rPr lang="ru-RU" sz="2200" dirty="0"/>
              <a:t>В распорядительных документах (постановлениях, решениях, приказах, распоряжениях), договорах, положениях, правилах, инструкциях и других документах отметка о приложении оформляется следующим образом:</a:t>
            </a:r>
          </a:p>
          <a:p>
            <a:pPr>
              <a:buNone/>
            </a:pPr>
            <a:r>
              <a:rPr lang="ru-RU" sz="2200" dirty="0"/>
              <a:t>- в тексте документа при первом упоминании документа-приложения в скобках указывается: ... (приложение) или ... (приложение 1); перед номером приложения допускается ставить знак номера: ... (приложение N 2);</a:t>
            </a:r>
          </a:p>
          <a:p>
            <a:pPr>
              <a:buFontTx/>
              <a:buChar char="-"/>
            </a:pPr>
            <a:r>
              <a:rPr lang="ru-RU" sz="2200" dirty="0"/>
              <a:t>на первом листе документа-приложения в правом верхнем углу указывается:</a:t>
            </a:r>
          </a:p>
          <a:p>
            <a:pPr>
              <a:buFontTx/>
              <a:buChar char="-"/>
            </a:pPr>
            <a:endParaRPr lang="ru-RU" sz="2200" dirty="0"/>
          </a:p>
          <a:p>
            <a:pPr>
              <a:buNone/>
            </a:pPr>
            <a:r>
              <a:rPr lang="ru-RU" sz="2000" dirty="0"/>
              <a:t>Приложение N 2</a:t>
            </a:r>
          </a:p>
          <a:p>
            <a:pPr>
              <a:buNone/>
            </a:pPr>
            <a:r>
              <a:rPr lang="ru-RU" sz="2000" dirty="0"/>
              <a:t>к приказу АО "Профиль«</a:t>
            </a:r>
          </a:p>
          <a:p>
            <a:pPr>
              <a:buNone/>
            </a:pPr>
            <a:r>
              <a:rPr lang="ru-RU" sz="2000" dirty="0"/>
              <a:t>от 15.08.2015 N 112.</a:t>
            </a:r>
          </a:p>
          <a:p>
            <a:pPr algn="r">
              <a:buNone/>
            </a:pPr>
            <a:endParaRPr lang="ru-RU" sz="2500" dirty="0"/>
          </a:p>
          <a:p>
            <a:pPr algn="just">
              <a:buNone/>
            </a:pPr>
            <a:r>
              <a:rPr lang="ru-RU" sz="2000" dirty="0"/>
              <a:t>Строки реквизита выравниваются по левому краю или центрируются относительно самой длинной строки.</a:t>
            </a:r>
          </a:p>
          <a:p>
            <a:pPr algn="r">
              <a:buNone/>
            </a:pPr>
            <a:endParaRPr lang="ru-RU" sz="2500" dirty="0"/>
          </a:p>
          <a:p>
            <a:endParaRPr lang="ru-RU" sz="25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8229600" cy="571504"/>
          </a:xfrm>
        </p:spPr>
        <p:txBody>
          <a:bodyPr>
            <a:normAutofit/>
          </a:bodyPr>
          <a:lstStyle/>
          <a:p>
            <a:pPr algn="ctr"/>
            <a:r>
              <a:rPr lang="ru-RU" sz="2500" b="1" dirty="0">
                <a:solidFill>
                  <a:schemeClr val="accent2">
                    <a:lumMod val="50000"/>
                  </a:schemeClr>
                </a:solidFill>
              </a:rPr>
              <a:t>Использование реквизита «приложение»</a:t>
            </a:r>
          </a:p>
        </p:txBody>
      </p:sp>
      <p:sp>
        <p:nvSpPr>
          <p:cNvPr id="3" name="Содержимое 2"/>
          <p:cNvSpPr>
            <a:spLocks noGrp="1"/>
          </p:cNvSpPr>
          <p:nvPr>
            <p:ph idx="1"/>
          </p:nvPr>
        </p:nvSpPr>
        <p:spPr>
          <a:xfrm>
            <a:off x="285720" y="1071546"/>
            <a:ext cx="8643998" cy="5786454"/>
          </a:xfrm>
        </p:spPr>
        <p:txBody>
          <a:bodyPr>
            <a:normAutofit fontScale="92500" lnSpcReduction="20000"/>
          </a:bodyPr>
          <a:lstStyle/>
          <a:p>
            <a:r>
              <a:rPr lang="ru-RU" sz="2500" dirty="0"/>
              <a:t>Если приложением к распорядительному документу является нормативный правовой акт или иной документ, утверждаемый данным распорядительным документом, на первом листе приложения проставляется отметка о приложении (без ссылки на распорядительный документ) и гриф утверждения, в котором указываются данные распорядительного документа, которым утвержден документ-приложение.</a:t>
            </a:r>
          </a:p>
          <a:p>
            <a:pPr>
              <a:buNone/>
            </a:pPr>
            <a:r>
              <a:rPr lang="ru-RU" sz="2500" dirty="0"/>
              <a:t>Пример -</a:t>
            </a:r>
          </a:p>
          <a:p>
            <a:pPr>
              <a:buNone/>
            </a:pPr>
            <a:r>
              <a:rPr lang="ru-RU" sz="2500" dirty="0"/>
              <a:t>                                                                                                                                        Приложение 1</a:t>
            </a:r>
          </a:p>
          <a:p>
            <a:pPr>
              <a:buNone/>
            </a:pPr>
            <a:r>
              <a:rPr lang="ru-RU" sz="2500" dirty="0"/>
              <a:t>                                                                                                                                        УТВЕРЖДЕНО</a:t>
            </a:r>
          </a:p>
          <a:p>
            <a:pPr>
              <a:buNone/>
            </a:pPr>
            <a:r>
              <a:rPr lang="ru-RU" sz="2500" dirty="0"/>
              <a:t>                                                                                                                                        приказом АО "Профиль"</a:t>
            </a:r>
          </a:p>
          <a:p>
            <a:pPr>
              <a:buNone/>
            </a:pPr>
            <a:r>
              <a:rPr lang="ru-RU" sz="2500" dirty="0"/>
              <a:t>                                                                                                                                        от 18.05.2015 N 67</a:t>
            </a:r>
          </a:p>
          <a:p>
            <a:endParaRPr lang="ru-RU"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642918"/>
            <a:ext cx="8229600" cy="582594"/>
          </a:xfrm>
        </p:spPr>
        <p:txBody>
          <a:bodyPr>
            <a:normAutofit/>
          </a:bodyPr>
          <a:lstStyle/>
          <a:p>
            <a:pPr algn="ctr"/>
            <a:r>
              <a:rPr lang="ru-RU" sz="3000" b="1" dirty="0">
                <a:solidFill>
                  <a:schemeClr val="accent2">
                    <a:lumMod val="50000"/>
                  </a:schemeClr>
                </a:solidFill>
              </a:rPr>
              <a:t>20 - Гриф согласования документа </a:t>
            </a:r>
          </a:p>
        </p:txBody>
      </p:sp>
      <p:sp>
        <p:nvSpPr>
          <p:cNvPr id="3" name="Содержимое 2"/>
          <p:cNvSpPr>
            <a:spLocks noGrp="1"/>
          </p:cNvSpPr>
          <p:nvPr>
            <p:ph idx="1"/>
          </p:nvPr>
        </p:nvSpPr>
        <p:spPr>
          <a:xfrm>
            <a:off x="457200" y="1357298"/>
            <a:ext cx="8229600" cy="5214974"/>
          </a:xfrm>
        </p:spPr>
        <p:txBody>
          <a:bodyPr>
            <a:normAutofit fontScale="77500" lnSpcReduction="20000"/>
          </a:bodyPr>
          <a:lstStyle/>
          <a:p>
            <a:r>
              <a:rPr lang="ru-RU" dirty="0"/>
              <a:t>проставляется на документах, согласованных органами власти, организациями, должностными лицами.</a:t>
            </a:r>
          </a:p>
          <a:p>
            <a:pPr>
              <a:buNone/>
            </a:pPr>
            <a:r>
              <a:rPr lang="ru-RU" dirty="0"/>
              <a:t>Может проставляться:</a:t>
            </a:r>
          </a:p>
          <a:p>
            <a:pPr>
              <a:buNone/>
            </a:pPr>
            <a:r>
              <a:rPr lang="ru-RU" dirty="0"/>
              <a:t>- на первом листе документа (если документ имеет титульный лист, - на титульном листе) в левом верхнем углу на уровне грифа утверждения или под наименованием документа ближе к нижнему полю);</a:t>
            </a:r>
          </a:p>
          <a:p>
            <a:pPr>
              <a:buNone/>
            </a:pPr>
            <a:r>
              <a:rPr lang="ru-RU" dirty="0"/>
              <a:t>- на последнем листе документа под текстом;</a:t>
            </a:r>
          </a:p>
          <a:p>
            <a:pPr>
              <a:buNone/>
            </a:pPr>
            <a:r>
              <a:rPr lang="ru-RU" dirty="0"/>
              <a:t>- на листе согласования, являющемся неотъемлемой частью документа.</a:t>
            </a:r>
          </a:p>
          <a:p>
            <a:r>
              <a:rPr lang="ru-RU" dirty="0"/>
              <a:t>Гриф согласования состоит из слова СОГЛАСОВАНО, должности лица, которым согласован документ (включая наименование организации), его собственноручной подписи, инициалов, фамилии, даты согласования.</a:t>
            </a:r>
          </a:p>
          <a:p>
            <a:pPr>
              <a:buNone/>
            </a:pPr>
            <a:r>
              <a:rPr lang="ru-RU" dirty="0"/>
              <a:t>                                                                               СОГЛАСОВАНО</a:t>
            </a:r>
          </a:p>
          <a:p>
            <a:pPr>
              <a:buNone/>
            </a:pPr>
            <a:r>
              <a:rPr lang="ru-RU" dirty="0"/>
              <a:t>                                                                               Директор ВНИИДАД</a:t>
            </a:r>
          </a:p>
          <a:p>
            <a:pPr>
              <a:buNone/>
            </a:pPr>
            <a:r>
              <a:rPr lang="ru-RU" dirty="0"/>
              <a:t>                                                                              (подпись) И.О. Фамилия</a:t>
            </a:r>
          </a:p>
          <a:p>
            <a:pPr>
              <a:buNone/>
            </a:pPr>
            <a:r>
              <a:rPr lang="ru-RU" dirty="0"/>
              <a:t>                                                                              Дата</a:t>
            </a:r>
          </a:p>
          <a:p>
            <a:endParaRPr lang="ru-RU" dirty="0"/>
          </a:p>
          <a:p>
            <a:endParaRPr lang="ru-RU"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8329642" cy="714380"/>
          </a:xfrm>
        </p:spPr>
        <p:txBody>
          <a:bodyPr>
            <a:normAutofit/>
          </a:bodyPr>
          <a:lstStyle/>
          <a:p>
            <a:pPr algn="ctr"/>
            <a:r>
              <a:rPr lang="ru-RU" sz="2500" b="1" dirty="0">
                <a:solidFill>
                  <a:schemeClr val="accent2">
                    <a:lumMod val="50000"/>
                  </a:schemeClr>
                </a:solidFill>
              </a:rPr>
              <a:t>Использование реквизита «гриф согласования документа</a:t>
            </a:r>
            <a:r>
              <a:rPr lang="ru-RU" sz="2500" dirty="0">
                <a:solidFill>
                  <a:schemeClr val="accent2">
                    <a:lumMod val="50000"/>
                  </a:schemeClr>
                </a:solidFill>
              </a:rPr>
              <a:t>»</a:t>
            </a:r>
          </a:p>
        </p:txBody>
      </p:sp>
      <p:sp>
        <p:nvSpPr>
          <p:cNvPr id="3" name="Содержимое 2"/>
          <p:cNvSpPr>
            <a:spLocks noGrp="1"/>
          </p:cNvSpPr>
          <p:nvPr>
            <p:ph idx="1"/>
          </p:nvPr>
        </p:nvSpPr>
        <p:spPr>
          <a:xfrm>
            <a:off x="457200" y="1500174"/>
            <a:ext cx="8229600" cy="4625989"/>
          </a:xfrm>
        </p:spPr>
        <p:txBody>
          <a:bodyPr>
            <a:normAutofit fontScale="77500" lnSpcReduction="20000"/>
          </a:bodyPr>
          <a:lstStyle/>
          <a:p>
            <a:r>
              <a:rPr lang="ru-RU" dirty="0"/>
              <a:t>Если согласование осуществляется коллегиальным органом, в грифе согласования указывают сведения об органе, согласовавшем документ, дате и номере протокола, в котором зафиксировано решение о согласовании. Если согласование осуществляется письмом, указывают вид документа, организацию - автора документа, дату и номер письма.</a:t>
            </a:r>
          </a:p>
          <a:p>
            <a:pPr>
              <a:buNone/>
            </a:pPr>
            <a:r>
              <a:rPr lang="ru-RU" dirty="0"/>
              <a:t>Примеры</a:t>
            </a:r>
          </a:p>
          <a:p>
            <a:pPr>
              <a:buNone/>
            </a:pPr>
            <a:r>
              <a:rPr lang="ru-RU" dirty="0"/>
              <a:t>                                                                            1.  СОГЛАСОВАНО</a:t>
            </a:r>
          </a:p>
          <a:p>
            <a:pPr>
              <a:buNone/>
            </a:pPr>
            <a:r>
              <a:rPr lang="ru-RU" dirty="0"/>
              <a:t>                                                                                  Советом директоров</a:t>
            </a:r>
          </a:p>
          <a:p>
            <a:pPr>
              <a:buNone/>
            </a:pPr>
            <a:r>
              <a:rPr lang="ru-RU" dirty="0"/>
              <a:t>                                                                                  АО "Профиль"</a:t>
            </a:r>
          </a:p>
          <a:p>
            <a:pPr>
              <a:buNone/>
            </a:pPr>
            <a:r>
              <a:rPr lang="ru-RU" dirty="0"/>
              <a:t>                                                                                (протокол от ____ N __)</a:t>
            </a:r>
          </a:p>
          <a:p>
            <a:pPr>
              <a:buNone/>
            </a:pPr>
            <a:endParaRPr lang="ru-RU" dirty="0"/>
          </a:p>
          <a:p>
            <a:pPr>
              <a:buNone/>
            </a:pPr>
            <a:r>
              <a:rPr lang="ru-RU" dirty="0"/>
              <a:t>                                                                              2.  СОГЛАСОВАНО</a:t>
            </a:r>
          </a:p>
          <a:p>
            <a:pPr>
              <a:buNone/>
            </a:pPr>
            <a:r>
              <a:rPr lang="ru-RU" dirty="0"/>
              <a:t>                                                                                    письмом </a:t>
            </a:r>
            <a:r>
              <a:rPr lang="ru-RU" dirty="0" err="1"/>
              <a:t>Росархива</a:t>
            </a:r>
            <a:endParaRPr lang="ru-RU" dirty="0"/>
          </a:p>
          <a:p>
            <a:pPr>
              <a:buNone/>
            </a:pPr>
            <a:r>
              <a:rPr lang="ru-RU" dirty="0"/>
              <a:t>                                                                                    от _________ N __</a:t>
            </a:r>
          </a:p>
          <a:p>
            <a:endParaRPr lang="ru-RU"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439718"/>
          </a:xfrm>
        </p:spPr>
        <p:txBody>
          <a:bodyPr>
            <a:noAutofit/>
          </a:bodyPr>
          <a:lstStyle/>
          <a:p>
            <a:pPr algn="ctr"/>
            <a:r>
              <a:rPr lang="ru-RU" sz="3000" b="1" dirty="0">
                <a:solidFill>
                  <a:schemeClr val="accent2">
                    <a:lumMod val="50000"/>
                  </a:schemeClr>
                </a:solidFill>
              </a:rPr>
              <a:t>21-  виза</a:t>
            </a:r>
          </a:p>
        </p:txBody>
      </p:sp>
      <p:sp>
        <p:nvSpPr>
          <p:cNvPr id="3" name="Содержимое 2"/>
          <p:cNvSpPr>
            <a:spLocks noGrp="1"/>
          </p:cNvSpPr>
          <p:nvPr>
            <p:ph idx="1"/>
          </p:nvPr>
        </p:nvSpPr>
        <p:spPr>
          <a:xfrm>
            <a:off x="457200" y="1000108"/>
            <a:ext cx="8229600" cy="5572164"/>
          </a:xfrm>
        </p:spPr>
        <p:txBody>
          <a:bodyPr>
            <a:normAutofit fontScale="77500" lnSpcReduction="20000"/>
          </a:bodyPr>
          <a:lstStyle/>
          <a:p>
            <a:r>
              <a:rPr lang="ru-RU" dirty="0"/>
              <a:t>свидетельствует о согласии или несогласии должностного лица (работника) с содержанием проекта документа. Визой оформляется внутреннее согласование документа. Виза включает должность лица, визирующего документ, подпись, расшифровку подписи (инициалы, фамилию) и дату визирования.</a:t>
            </a:r>
          </a:p>
          <a:p>
            <a:pPr>
              <a:buNone/>
            </a:pPr>
            <a:r>
              <a:rPr lang="ru-RU" dirty="0"/>
              <a:t>Пример –</a:t>
            </a:r>
          </a:p>
          <a:p>
            <a:pPr>
              <a:buNone/>
            </a:pPr>
            <a:endParaRPr lang="ru-RU" dirty="0"/>
          </a:p>
          <a:p>
            <a:pPr>
              <a:buNone/>
            </a:pPr>
            <a:r>
              <a:rPr lang="ru-RU" dirty="0"/>
              <a:t>Руководитель юридического отдела</a:t>
            </a:r>
          </a:p>
          <a:p>
            <a:pPr>
              <a:buNone/>
            </a:pPr>
            <a:r>
              <a:rPr lang="ru-RU" dirty="0"/>
              <a:t>Подпись И.О. Фамилия</a:t>
            </a:r>
          </a:p>
          <a:p>
            <a:pPr>
              <a:buNone/>
            </a:pPr>
            <a:r>
              <a:rPr lang="ru-RU" dirty="0"/>
              <a:t>Дата</a:t>
            </a:r>
          </a:p>
          <a:p>
            <a:endParaRPr lang="ru-RU" dirty="0"/>
          </a:p>
          <a:p>
            <a:r>
              <a:rPr lang="ru-RU" dirty="0"/>
              <a:t>При наличии замечаний к документу визу оформляют следующим образом:</a:t>
            </a:r>
          </a:p>
          <a:p>
            <a:pPr>
              <a:buNone/>
            </a:pPr>
            <a:r>
              <a:rPr lang="ru-RU" dirty="0"/>
              <a:t>Пример –</a:t>
            </a:r>
          </a:p>
          <a:p>
            <a:pPr>
              <a:buNone/>
            </a:pPr>
            <a:endParaRPr lang="ru-RU" dirty="0"/>
          </a:p>
          <a:p>
            <a:pPr>
              <a:buNone/>
            </a:pPr>
            <a:r>
              <a:rPr lang="ru-RU" dirty="0"/>
              <a:t>Замечания прилагаются.</a:t>
            </a:r>
          </a:p>
          <a:p>
            <a:pPr>
              <a:buNone/>
            </a:pPr>
            <a:r>
              <a:rPr lang="ru-RU" dirty="0"/>
              <a:t>Руководитель юридического отдела</a:t>
            </a:r>
          </a:p>
          <a:p>
            <a:pPr>
              <a:buNone/>
            </a:pPr>
            <a:r>
              <a:rPr lang="ru-RU" dirty="0"/>
              <a:t>Подпись И.О. Фамилия</a:t>
            </a:r>
          </a:p>
          <a:p>
            <a:pPr>
              <a:buNone/>
            </a:pPr>
            <a:r>
              <a:rPr lang="ru-RU" dirty="0"/>
              <a:t>Дата</a:t>
            </a:r>
          </a:p>
          <a:p>
            <a:endParaRPr lang="ru-RU" dirty="0"/>
          </a:p>
          <a:p>
            <a:pPr>
              <a:buNone/>
            </a:pPr>
            <a:endParaRPr lang="ru-RU" dirty="0"/>
          </a:p>
          <a:p>
            <a:pPr>
              <a:buNone/>
            </a:pPr>
            <a:endParaRPr lang="ru-RU"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24648"/>
          </a:xfrm>
        </p:spPr>
        <p:txBody>
          <a:bodyPr>
            <a:normAutofit/>
          </a:bodyPr>
          <a:lstStyle/>
          <a:p>
            <a:pPr algn="ctr"/>
            <a:r>
              <a:rPr lang="ru-RU" sz="2500" b="1" dirty="0"/>
              <a:t>Использование реквизита «виза»</a:t>
            </a:r>
          </a:p>
        </p:txBody>
      </p:sp>
      <p:sp>
        <p:nvSpPr>
          <p:cNvPr id="3" name="Содержимое 2"/>
          <p:cNvSpPr>
            <a:spLocks noGrp="1"/>
          </p:cNvSpPr>
          <p:nvPr>
            <p:ph idx="1"/>
          </p:nvPr>
        </p:nvSpPr>
        <p:spPr>
          <a:xfrm>
            <a:off x="457200" y="1643050"/>
            <a:ext cx="8229600" cy="4681550"/>
          </a:xfrm>
        </p:spPr>
        <p:txBody>
          <a:bodyPr>
            <a:normAutofit fontScale="92500" lnSpcReduction="10000"/>
          </a:bodyPr>
          <a:lstStyle/>
          <a:p>
            <a:r>
              <a:rPr lang="ru-RU" dirty="0"/>
              <a:t>В организациях, применяющих системы электронного документооборота, согласование может проводиться в электронной форме, согласно ГОСТ Р ИСО 15489-1 .</a:t>
            </a:r>
          </a:p>
          <a:p>
            <a:r>
              <a:rPr lang="ru-RU" dirty="0"/>
              <a:t>В документах, подлинники которых хранятся в организации, визы проставляют на последнем листе документа под подписью, на обороте последнего листа подлинника документа или на листе согласования (визирования), прилагаемом к документу.</a:t>
            </a:r>
          </a:p>
          <a:p>
            <a:r>
              <a:rPr lang="ru-RU" dirty="0"/>
              <a:t>В исходящих документах визы проставляются на экземплярах документов, помещаемых в дело.</a:t>
            </a:r>
          </a:p>
          <a:p>
            <a:r>
              <a:rPr lang="ru-RU" dirty="0"/>
              <a:t>По усмотрению организации может применяться полистное визирование документа и его приложений.</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1123</TotalTime>
  <Words>8967</Words>
  <Application>Microsoft Office PowerPoint</Application>
  <PresentationFormat>Экран (4:3)</PresentationFormat>
  <Paragraphs>971</Paragraphs>
  <Slides>112</Slides>
  <Notes>1</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112</vt:i4>
      </vt:variant>
    </vt:vector>
  </HeadingPairs>
  <TitlesOfParts>
    <vt:vector size="122" baseType="lpstr">
      <vt:lpstr>Arial</vt:lpstr>
      <vt:lpstr>Calibri</vt:lpstr>
      <vt:lpstr>Constantia</vt:lpstr>
      <vt:lpstr>Garamond</vt:lpstr>
      <vt:lpstr>Times New Roman</vt:lpstr>
      <vt:lpstr>Wingdings</vt:lpstr>
      <vt:lpstr>Wingdings 2</vt:lpstr>
      <vt:lpstr>Поток</vt:lpstr>
      <vt:lpstr>Документ</vt:lpstr>
      <vt:lpstr>Document</vt:lpstr>
      <vt:lpstr>Делопроизводство</vt:lpstr>
      <vt:lpstr>История делопроизводства</vt:lpstr>
      <vt:lpstr>Презентация PowerPoint</vt:lpstr>
      <vt:lpstr>История документа</vt:lpstr>
      <vt:lpstr>Презентация PowerPoint</vt:lpstr>
      <vt:lpstr>Исторические этапы делопроизводства</vt:lpstr>
      <vt:lpstr>      Делопроизводство          в Древней Руси</vt:lpstr>
      <vt:lpstr>Презентация PowerPoint</vt:lpstr>
      <vt:lpstr>Приказное делопроизводство XV-XVIIвв</vt:lpstr>
      <vt:lpstr>ФОРМЫ ДОКУМЕНТАЦИИ приказного делопроизводства</vt:lpstr>
      <vt:lpstr>Наглядные примеры документов приказного делопроизводства    </vt:lpstr>
      <vt:lpstr>                      Коллежское делопроизводство                       XVIII-XIX вв.  </vt:lpstr>
      <vt:lpstr>Презентация PowerPoint</vt:lpstr>
      <vt:lpstr>Министерское/исполнительное делопроизводство XIX-начало XX вв. </vt:lpstr>
      <vt:lpstr>Презентация PowerPoint</vt:lpstr>
      <vt:lpstr>Виды документов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Делопроизводство</vt:lpstr>
      <vt:lpstr>Презентация PowerPoint</vt:lpstr>
      <vt:lpstr>Цели делопроизводства</vt:lpstr>
      <vt:lpstr>Документ </vt:lpstr>
      <vt:lpstr>Презентация PowerPoint</vt:lpstr>
      <vt:lpstr>Классификация документов</vt:lpstr>
      <vt:lpstr>Нормативная среда</vt:lpstr>
      <vt:lpstr>Законодательные нормы работы с информацией и документами</vt:lpstr>
      <vt:lpstr>Законодательные нормы работы с информацией и документами</vt:lpstr>
      <vt:lpstr>Законодательные нормы работы с информацией и документами</vt:lpstr>
      <vt:lpstr>Законодательные нормы работы с информацией и документами</vt:lpstr>
      <vt:lpstr>Законодательные нормы работы с информацией и документами</vt:lpstr>
      <vt:lpstr>Законодательные нормы работы с информацией и документами</vt:lpstr>
      <vt:lpstr>Унификация документации </vt:lpstr>
      <vt:lpstr>Унификация документации</vt:lpstr>
      <vt:lpstr>Презентация PowerPoint</vt:lpstr>
      <vt:lpstr>Унифицированная форма, имеющая стандартные элементы, необходима для организации учета и контроля</vt:lpstr>
      <vt:lpstr>Стандартизация документов упрощает их создание, учет и хранение</vt:lpstr>
      <vt:lpstr>Презентация PowerPoint</vt:lpstr>
      <vt:lpstr>Презентация PowerPoint</vt:lpstr>
      <vt:lpstr>В основе практической документной деятельности используется системный подход, непосредственно связанный с классификацией документов</vt:lpstr>
      <vt:lpstr>Презентация PowerPoint</vt:lpstr>
      <vt:lpstr>Презентация PowerPoint</vt:lpstr>
      <vt:lpstr>Литература</vt:lpstr>
      <vt:lpstr>Общие требования к созданию документа</vt:lpstr>
      <vt:lpstr>Общие требования к созданию документа</vt:lpstr>
      <vt:lpstr>Бланк документа - лист бумаги или электронный шаблон с реквизитами, идентифицирующими автора официального документа. (ГОСТ Р 7.0.8-2013)</vt:lpstr>
      <vt:lpstr>Презентация PowerPoint</vt:lpstr>
      <vt:lpstr>Презентация PowerPoint</vt:lpstr>
      <vt:lpstr>Виды бланков</vt:lpstr>
      <vt:lpstr>Общий бланка организации используется для изготовления любых видов документов, кроме делового (служебного) письма. </vt:lpstr>
      <vt:lpstr>Образец углового бланка письма организации </vt:lpstr>
      <vt:lpstr>Образец бланка конкретного вида документа организации </vt:lpstr>
      <vt:lpstr>Реквизит  документа</vt:lpstr>
      <vt:lpstr>Презентация PowerPoint</vt:lpstr>
      <vt:lpstr>Презентация PowerPoint</vt:lpstr>
      <vt:lpstr>Презентация PowerPoint</vt:lpstr>
      <vt:lpstr>01 -  Герб (государственный герб РФ, герб субъекта РФ, герб муниципального образования)</vt:lpstr>
      <vt:lpstr>02 -  эмблема</vt:lpstr>
      <vt:lpstr>03  - Товарный знак (знак обслуживания)- обозначение (словесное, изобразительное, комбинированное или иное), «служащее для индивидуализации товаров юридических лиц или индивидуальных предпринимателей»</vt:lpstr>
      <vt:lpstr>Презентация PowerPoint</vt:lpstr>
      <vt:lpstr>04  - Код формы документа</vt:lpstr>
      <vt:lpstr>Презентация PowerPoint</vt:lpstr>
      <vt:lpstr>05  - Наименование организации –  автора документа</vt:lpstr>
      <vt:lpstr>Презентация PowerPoint</vt:lpstr>
      <vt:lpstr>06  - Наименование структурного подразделения – автора документа</vt:lpstr>
      <vt:lpstr>Презентация PowerPoint</vt:lpstr>
      <vt:lpstr>07 - Наименование должностного лица – автора документа</vt:lpstr>
      <vt:lpstr>Презентация PowerPoint</vt:lpstr>
      <vt:lpstr>08 -  Справочные данные об организации    указываются в бланках писем и включают: почтовый адрес организации (дополнительно может указываться адрес места нахождения юридического лица, если он не совпадает с почтовым адресом); номер телефона, факса, адрес электронной почты, сетевой адрес.  ( Постановление Правительства РФ от 26.09.2000 № 725 «Правила оказания услуг почтовой связи»)  В состав справочных данных, за исключением бланков документов органов государственной власти, органов местного самоуправления, включаются: код организации по Общероссийскому классификатору предприятий и организаций (ОКПО), основной государственный регистрационный номер организации (ОГРН) и идентификационный номер налогоплательщика/код причины постановки на налоговый учет (ИНН/КПП). </vt:lpstr>
      <vt:lpstr>09 - Наименование вида документа</vt:lpstr>
      <vt:lpstr>10 - Дата документа</vt:lpstr>
      <vt:lpstr>11-  Регистрационный номер документа </vt:lpstr>
      <vt:lpstr>12 -  Ссылка на регистрационный номер и дату поступившего документа </vt:lpstr>
      <vt:lpstr>13 - Место составления (издания) документа</vt:lpstr>
      <vt:lpstr>14 -  Гриф ограничения доступа к документу </vt:lpstr>
      <vt:lpstr>15 - Адресат</vt:lpstr>
      <vt:lpstr>Использование реквизита «адресат»</vt:lpstr>
      <vt:lpstr>Использование реквизита «адресат»</vt:lpstr>
      <vt:lpstr>Использование реквизита «адресат»</vt:lpstr>
      <vt:lpstr>Использование реквизита «адресат»</vt:lpstr>
      <vt:lpstr>16 - Гриф утверждения документа</vt:lpstr>
      <vt:lpstr>Использование реквизита «гриф утверждения документа»</vt:lpstr>
      <vt:lpstr>17 -  Заголовок к тексту </vt:lpstr>
      <vt:lpstr>18 -  Текст документа</vt:lpstr>
      <vt:lpstr>18 -  Текст документа</vt:lpstr>
      <vt:lpstr>18 -  Текст документа</vt:lpstr>
      <vt:lpstr>Презентация PowerPoint</vt:lpstr>
      <vt:lpstr>19 - Отметка о приложении</vt:lpstr>
      <vt:lpstr>Использование реквизита «приложение»</vt:lpstr>
      <vt:lpstr>Использование реквизита «приложение»</vt:lpstr>
      <vt:lpstr>Использование реквизита «приложение»</vt:lpstr>
      <vt:lpstr>20 - Гриф согласования документа </vt:lpstr>
      <vt:lpstr>Использование реквизита «гриф согласования документа»</vt:lpstr>
      <vt:lpstr>21-  виза</vt:lpstr>
      <vt:lpstr>Использование реквизита «виза»</vt:lpstr>
      <vt:lpstr>22 - Подпись</vt:lpstr>
      <vt:lpstr>Использование реквизита «подпись»</vt:lpstr>
      <vt:lpstr>Использование реквизита «подпись»</vt:lpstr>
      <vt:lpstr>23 -  Отметка об электронной подписи</vt:lpstr>
      <vt:lpstr>Использование реквизита «отметка об электронной подписи»</vt:lpstr>
      <vt:lpstr>24 -  ПЕЧАТЬ заверяет подлинность подписи должностного лица на документах, удостоверяющих права лиц, фиксирующих факты, связанные с финансовыми средствами, а также на иных документах, предусматривающих заверение подлинной подписи.   Документы заверяются печатью организации.  Печать проставляется, не захватывая собственноручной подписи лица, подписавшего документ, или в месте, обозначенном «МП» (Место печати) </vt:lpstr>
      <vt:lpstr>Примерный перечень документов, на которых ставится печать организации</vt:lpstr>
      <vt:lpstr>25 - Отметка об исполнителе</vt:lpstr>
      <vt:lpstr>26 - Отметка о заверении копии</vt:lpstr>
      <vt:lpstr>27 -  Отметка о поступлении документа</vt:lpstr>
      <vt:lpstr>28 - резолюция</vt:lpstr>
      <vt:lpstr>29 -  Отметка о контроле</vt:lpstr>
      <vt:lpstr>30 -  Отметка о направлении документа в дело </vt:lpstr>
    </vt:vector>
  </TitlesOfParts>
  <Company>wotk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Делопроизводство</dc:title>
  <dc:creator>EVidrina</dc:creator>
  <cp:lastModifiedBy>elena</cp:lastModifiedBy>
  <cp:revision>101</cp:revision>
  <cp:lastPrinted>2020-09-14T06:34:32Z</cp:lastPrinted>
  <dcterms:created xsi:type="dcterms:W3CDTF">2018-10-16T13:01:12Z</dcterms:created>
  <dcterms:modified xsi:type="dcterms:W3CDTF">2023-10-18T12:14:43Z</dcterms:modified>
</cp:coreProperties>
</file>