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84" r:id="rId25"/>
    <p:sldId id="280" r:id="rId26"/>
    <p:sldId id="281" r:id="rId27"/>
    <p:sldId id="279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5E2E19-7515-4F69-B9A8-1B1DC6318E37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C4460F-FDA0-4EFF-8BA9-CA92E5581FD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Организация документооборота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3380"/>
            <a:ext cx="7854696" cy="837756"/>
          </a:xfrm>
        </p:spPr>
        <p:txBody>
          <a:bodyPr/>
          <a:lstStyle/>
          <a:p>
            <a:r>
              <a:rPr lang="ru-RU" dirty="0"/>
              <a:t>Преподаватель Выдрина Е.Ю.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Регистрация входящих документов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осуществляется независимо от способа их доставки один раз: в Службе делопроизводства  (централизованно) или Службе делопроизводства и структурных подразделениях (</a:t>
            </a:r>
            <a:r>
              <a:rPr lang="ru-RU" dirty="0" err="1"/>
              <a:t>децентрализованно</a:t>
            </a:r>
            <a:r>
              <a:rPr lang="ru-RU" dirty="0"/>
              <a:t>) в соответствии с установленной формой организации делопроизводства</a:t>
            </a:r>
          </a:p>
          <a:p>
            <a:endParaRPr lang="ru-RU" dirty="0"/>
          </a:p>
          <a:p>
            <a:r>
              <a:rPr lang="ru-RU" dirty="0"/>
              <a:t>Документы, поступающие из других организаций непосредственно в структурные подразделения, но требующие рассмотрения руководства, передаются для регистрации и предварительного рассмотрения в Службу делопроизводства.</a:t>
            </a:r>
          </a:p>
          <a:p>
            <a:endParaRPr lang="ru-RU" dirty="0"/>
          </a:p>
          <a:p>
            <a:r>
              <a:rPr lang="ru-RU" dirty="0"/>
              <a:t>Регистрация входящих документов осуществляется в день их поступления или на следующий рабочий день при поступлении документов в конце рабочего дня или в нерабочее время.</a:t>
            </a:r>
          </a:p>
          <a:p>
            <a:endParaRPr lang="ru-RU" dirty="0"/>
          </a:p>
          <a:p>
            <a:r>
              <a:rPr lang="ru-RU" dirty="0"/>
              <a:t>Регистрация обращений граждан осуществляется в течение трех дней с момента поступления обращения(  Федеральный закон от 2 мая 2006 г. N 59-ФЗ "О порядке рассмотрения обращений граждан в Российской Федерации»)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/>
              <a:t>Регистрация входящих документов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Сведения о поступившем документе вносятся в электронную регистрационную карточку (ЭРК) СЭД или регистрационно-учетную форму на бумажном носителе, а поступившему документу присваивается регистрационный номер.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Регистрационный номер входящего документа состоит из порядкового номера документа в пределах календарного года, который может быть дополнен цифровыми или буквенно-цифровыми кодами (индексами) по используемым классификаторам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На всех зарегистрированных документах, проставляются отметки о поступлении документа в организацию. В отметке о поступлении документа фиксируются дата поступления (при необходимости - время поступления в часах и минутах) и входящий регистрационный номер документа.</a:t>
            </a:r>
          </a:p>
          <a:p>
            <a:endParaRPr lang="ru-RU" dirty="0"/>
          </a:p>
          <a:p>
            <a:r>
              <a:rPr lang="ru-RU" dirty="0"/>
              <a:t>Корреспонденция на иностранных языках, адресованная руководству организации, после регистрации в Службе делопроизводства передается в соответствующее подразделение или работнику организации для перевода и последующей передачи на рассмотрение руководства. Иная корреспонденция на иностранных языках передается по назначению непосредственно в структурные подразделения.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Журнал входящей документации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6370" name="Picture 2" descr="http://www.pro-personal.ru/images/sk/2010/03/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569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7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Карточная форма регистрации документов</a:t>
            </a:r>
          </a:p>
        </p:txBody>
      </p:sp>
      <p:pic>
        <p:nvPicPr>
          <p:cNvPr id="4" name="Содержимое 3" descr="http://www.telenir.net/delovaja_literatura/deloproizvodstvo_kompanii/i_0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6846911" cy="4857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88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Предварительное рассмотрение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проводится в целях распределения поступающих в организацию документов на требующие обязательного рассмотрения руководством организации и направляемые непосредственно в структурные подразделения.</a:t>
            </a:r>
          </a:p>
          <a:p>
            <a:r>
              <a:rPr lang="ru-RU" dirty="0"/>
              <a:t>Предварительное рассмотрение входящих документов осуществляется в Службе делопроизводства после регистрации документов.</a:t>
            </a:r>
          </a:p>
          <a:p>
            <a:r>
              <a:rPr lang="ru-RU" dirty="0"/>
              <a:t>Предварительное рассмотрение может проводиться до регистрации в случае поступления документов с отметками, требующими незамедлительного рассмотрения и исполнения документа.</a:t>
            </a:r>
          </a:p>
          <a:p>
            <a:r>
              <a:rPr lang="ru-RU" dirty="0"/>
              <a:t>Предварительному рассмотрению подлежат входящие документы, адресованные в организацию и на имя ее руководителя.</a:t>
            </a:r>
          </a:p>
          <a:p>
            <a:r>
              <a:rPr lang="ru-RU" dirty="0"/>
              <a:t>Документы, адресованные подразделениям, руководителям подразделений и специалистам, передаются в структурные подразделения без предварительного рассмотрения.</a:t>
            </a:r>
          </a:p>
          <a:p>
            <a:r>
              <a:rPr lang="ru-RU" dirty="0"/>
              <a:t> Состав документов, подлежащих предварительному рассмотрению в организации, может быть конкретизирован в индивидуальной инструкции по делопроизводству.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Предварительное рассмотрение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Предварительное рассмотрение осуществляется исходя из оценки содержания входящих документов, с учетом установленного в организации распределения функциональных обязанностей между руководителем организации, его заместителями, руководителями структурных подразделений.</a:t>
            </a:r>
          </a:p>
          <a:p>
            <a:r>
              <a:rPr lang="ru-RU" dirty="0"/>
              <a:t> По результатам предварительного рассмотрения документы распределяются на документопотоки, направляемые:</a:t>
            </a:r>
          </a:p>
          <a:p>
            <a:pPr>
              <a:buNone/>
            </a:pPr>
            <a:r>
              <a:rPr lang="ru-RU" dirty="0"/>
              <a:t>- на рассмотрение руководителя организации (документы, поступающие из органов государственной власти, органов местного самоуправления, документы по наиболее важным и принципиальным вопросам деятельности организации);</a:t>
            </a:r>
          </a:p>
          <a:p>
            <a:pPr>
              <a:buNone/>
            </a:pPr>
            <a:r>
              <a:rPr lang="ru-RU" dirty="0"/>
              <a:t>- на рассмотрение заместителей руководителя (документы по направлениям деятельности, курируемых соответствующими заместителями);</a:t>
            </a:r>
          </a:p>
          <a:p>
            <a:pPr>
              <a:buNone/>
            </a:pPr>
            <a:r>
              <a:rPr lang="ru-RU" dirty="0"/>
              <a:t>- на рассмотрение иных руководителей, главных и ведущих специалистов;</a:t>
            </a:r>
          </a:p>
          <a:p>
            <a:pPr>
              <a:buFontTx/>
              <a:buChar char="-"/>
            </a:pPr>
            <a:r>
              <a:rPr lang="ru-RU" dirty="0"/>
              <a:t>на рассмотрение и исполнение в структурные подразделения по направлениям их деятельности.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По завершении предварительного рассмотрения документы передаются соответствующим руководителям для рассмотрения и вынесения резолюций (указаний по исполнению).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/>
              <a:t>Рассмотрение документов руководителем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осуществляется в день передачи документов руководителю или на следующий рабочий день, если документы переданы руководству в конце рабочего дня.</a:t>
            </a:r>
          </a:p>
          <a:p>
            <a:r>
              <a:rPr lang="ru-RU" dirty="0"/>
              <a:t>Документы, требующие срочного рассмотрения, а также телеграммы и телефонограммы рассматриваются руководителем незамедлительно.</a:t>
            </a:r>
          </a:p>
          <a:p>
            <a:r>
              <a:rPr lang="ru-RU" dirty="0"/>
              <a:t>Результаты рассмотрения документа руководителем организации, его заместителями, руководителями подразделений оформляются в виде резолюции и передаются в соответствующие структурные подразделения для исполнения.</a:t>
            </a:r>
          </a:p>
          <a:p>
            <a:r>
              <a:rPr lang="ru-RU" dirty="0"/>
              <a:t>Для фиксации факта передачи входящих документов и их копий на бумажном носителе исполнителям в структурные подразделения могут использоваться журналы (реестры) передачи документов.</a:t>
            </a:r>
          </a:p>
          <a:p>
            <a:r>
              <a:rPr lang="ru-RU" dirty="0"/>
              <a:t>При бумажном документообороте подлинники входящих документов, в случае назначения нескольких исполнителей передаются ответственному исполнителю, остальным исполнителям Служба делопроизводства передает копии документа.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/>
              <a:t>Исходящие документы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Autofit/>
          </a:bodyPr>
          <a:lstStyle/>
          <a:p>
            <a:r>
              <a:rPr lang="ru-RU" sz="1650" dirty="0"/>
              <a:t> завизированные всеми заинтересованными лицами и подписанные руководителем или иным уполномоченным им лицом, регистрируются в Службе делопроизводства организации.</a:t>
            </a:r>
          </a:p>
          <a:p>
            <a:r>
              <a:rPr lang="ru-RU" sz="1650" dirty="0"/>
              <a:t> Регистрация исходящих документов осуществляется в день подписания или на следующий рабочий день, если документы были подписаны в конце рабочего дня или в нерабочее время.</a:t>
            </a:r>
          </a:p>
          <a:p>
            <a:r>
              <a:rPr lang="ru-RU" sz="1650" dirty="0"/>
              <a:t>Перед регистрацией исходящих документов Служба делопроизводства проверяет правильность оформления документов (в том числе наличие подписей, виз, правильность написания адресов), а также указанных в исходящих документах приложений, соответствие количества экземпляров количеству адресатов по указателю рассылки, наличие отметки об исполнителе.</a:t>
            </a:r>
          </a:p>
          <a:p>
            <a:r>
              <a:rPr lang="ru-RU" sz="1650" dirty="0"/>
              <a:t>Регистрационный номер исходящего документа должен состоять из кодов (индексов) в соответствии с применяемыми классификаторами и порядкового номера документа в пределах календарного года.</a:t>
            </a:r>
          </a:p>
          <a:p>
            <a:r>
              <a:rPr lang="ru-RU" sz="1650" dirty="0"/>
              <a:t>Дата регистрации и регистрационный номер проставляются на отправляемом документе, а также на копии исходящего документа, остающейся в деле.</a:t>
            </a:r>
          </a:p>
          <a:p>
            <a:r>
              <a:rPr lang="ru-RU" sz="1650" dirty="0"/>
              <a:t>Исходящий документ, подписанный руководителем организации или иным уполномоченным им должностным лицом, передается на отправку, копия документа на бумажном носителе с визами помещается в дело в соответствии с номенклатурой дел.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delo-press.ru/storage/D/2009/D_09-11-p40-48merged_tab-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7396" name="Picture 4" descr="http://delo-press.ru/storage/D/2009/D_09-11-p40-48merged_tab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8440489" cy="670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2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 fontScale="55000" lnSpcReduction="20000"/>
          </a:bodyPr>
          <a:lstStyle/>
          <a:p>
            <a:r>
              <a:rPr lang="ru-RU" sz="2800" dirty="0"/>
              <a:t>Исходящий документ, подписанный руководителем организации или иным уполномоченным им должностным лицом, передается на отправку, копия документа на бумажном носителе с визами помещается в дело в соответствии с номенклатурой дел.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В зависимости от содержания и срочности документы, отправляемые из организации, доставляются адресатам средствами почтовой, фельдъегерской связи, </a:t>
            </a:r>
            <a:r>
              <a:rPr lang="ru-RU" dirty="0" err="1"/>
              <a:t>спецсвязи</a:t>
            </a:r>
            <a:r>
              <a:rPr lang="ru-RU" dirty="0"/>
              <a:t>, курьером, </a:t>
            </a:r>
            <a:r>
              <a:rPr lang="ru-RU" dirty="0" err="1"/>
              <a:t>экспресс-почтой</a:t>
            </a:r>
            <a:r>
              <a:rPr lang="ru-RU" dirty="0"/>
              <a:t>, а также передаются по каналам электросвязи (факсимильная связь, телеграф, телефон, электронная почта).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Обработка корреспонденции для отправки почтовой связью осуществляется в соответствии с Правилами оказания услуг почтовой связи (Приказ Министерства связи и массовых коммуникаций Российской Федерации от 31 июля 2014 г. N 234 "Об утверждении Правил оказания услуг почтовой связи" (зарегистрирован в Министерстве юстиции Российской Федерации 26 декабря 2014 г., регистрационный N 35442).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Документы, не имеющие адресной части, принимаются на отправку с сопроводительными письмами (за исключением копий распорядительных документов, направляемых в подведомственные организации).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Неправильно оформленные документы и корреспонденция неслужебного характера к отправке не принимаются и возвращаются исполнителю.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Документы, подлежащие отправке, должны обрабатываться и отправляться в день их подписания и регистрации или на следующий рабочий день.</a:t>
            </a:r>
          </a:p>
          <a:p>
            <a:endParaRPr lang="ru-RU" dirty="0"/>
          </a:p>
          <a:p>
            <a:r>
              <a:rPr lang="ru-RU" dirty="0"/>
              <a:t>Досылка или замена ранее отправленного документа осуществляется по указанию лица, подписавшего документ.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/>
              <a:t>Документооборот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/>
          <a:lstStyle/>
          <a:p>
            <a:r>
              <a:rPr lang="ru-RU" dirty="0"/>
              <a:t>Движение документов в организации с момента их создания или получения до завершения исполнения или отправки.</a:t>
            </a:r>
          </a:p>
          <a:p>
            <a:endParaRPr lang="ru-RU" dirty="0"/>
          </a:p>
          <a:p>
            <a:pPr algn="r"/>
            <a:r>
              <a:rPr lang="ru-RU" sz="2000" dirty="0"/>
              <a:t>(ГОСТ Р 7.0.8-2013 "Система стандартов по информации, библиотечному и издательскому делу. Делопроизводство и архивное дело. Термины и определения»)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Прохождение внутренних документов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967302"/>
          </a:xfrm>
        </p:spPr>
        <p:txBody>
          <a:bodyPr>
            <a:normAutofit/>
          </a:bodyPr>
          <a:lstStyle/>
          <a:p>
            <a:r>
              <a:rPr lang="ru-RU" sz="1600" dirty="0"/>
              <a:t>на этапах их подготовки и оформления должно соответствовать прохождению исходящих документов, а на этапе исполнения - входящих документов.</a:t>
            </a:r>
          </a:p>
          <a:p>
            <a:r>
              <a:rPr lang="ru-RU" sz="1600" dirty="0"/>
              <a:t>Проекты распорядительных документов (приказов, распоряжений), подготовленных для подписания, после подготовки и согласования с заинтересованными лицами передаются в Службу делопроизводства для проверки правильности их оформления.</a:t>
            </a:r>
          </a:p>
          <a:p>
            <a:r>
              <a:rPr lang="ru-RU" sz="1600" dirty="0"/>
              <a:t>Правильно оформленные приказы, распоряжения передаются на подпись руководителю организации или иному уполномоченному им лицу.</a:t>
            </a:r>
          </a:p>
          <a:p>
            <a:r>
              <a:rPr lang="ru-RU" sz="1600" dirty="0"/>
              <a:t>Подписанные приказы, распоряжения по основной деятельности регистрируются в Службе делопроизводства </a:t>
            </a:r>
          </a:p>
          <a:p>
            <a:r>
              <a:rPr lang="ru-RU" sz="1600" dirty="0"/>
              <a:t>Подготовка приказов по личному составу к подписанию руководителем и их регистрация осуществляются подразделением по управлению персоналом.</a:t>
            </a:r>
          </a:p>
          <a:p>
            <a:r>
              <a:rPr lang="ru-RU" sz="1600" dirty="0"/>
              <a:t>Приказам, распоряжениям по основной деятельности присваиваются порядковые номера (по каждой группе документов отдельно) в пределах календарного года. Порядковый номер документа может дополняться буквенным или цифровым индексом, обозначающим принадлежность документа соответствующей группе документов.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Прохождение внутренних документов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181616"/>
          </a:xfrm>
        </p:spPr>
        <p:txBody>
          <a:bodyPr>
            <a:noAutofit/>
          </a:bodyPr>
          <a:lstStyle/>
          <a:p>
            <a:r>
              <a:rPr lang="ru-RU" sz="1450" dirty="0"/>
              <a:t>Подлинники приказов (распоряжений) по месту их регистрации формируются в дела в соответствии с номенклатурой дел организации</a:t>
            </a:r>
          </a:p>
          <a:p>
            <a:r>
              <a:rPr lang="ru-RU" sz="1450" dirty="0"/>
              <a:t>Копии приказов, распоряжений рассылаются исполнителям и иным заинтересованным лицам в электронной форме или на бумажном носителе в соответствии с указателем рассылки.</a:t>
            </a:r>
          </a:p>
          <a:p>
            <a:r>
              <a:rPr lang="ru-RU" sz="1450" dirty="0"/>
              <a:t>Копии приказов, распоряжений, рассылаемые на бумажном носителе, заверяются.</a:t>
            </a:r>
          </a:p>
          <a:p>
            <a:r>
              <a:rPr lang="ru-RU" sz="1450" dirty="0"/>
              <a:t>Протоколы заседаний, совещаний, проводимых руководством организации, регистрируются в Службе делопроизводства или секретарями соответствующих руководителей.</a:t>
            </a:r>
          </a:p>
          <a:p>
            <a:r>
              <a:rPr lang="ru-RU" sz="1450" dirty="0"/>
              <a:t>Протоколы заседаний, совещаний, проводимых коллегиальными (совещательными) органами, комиссиями или в структурных подразделениях организации, регистрируются в подразделениях, ответственных за организацию и проведение мероприятия. Копии таких протоколов готовятся к рассылке и рассылаются структурным подразделением, ответственным за организацию и проведение мероприятия.</a:t>
            </a:r>
          </a:p>
          <a:p>
            <a:r>
              <a:rPr lang="ru-RU" sz="1450" dirty="0"/>
              <a:t>Протоколам присваиваются порядковые номера в пределах календарного года или периода работы временной рабочей группы (комиссии) по каждой группе протоколов отдельно.</a:t>
            </a:r>
          </a:p>
          <a:p>
            <a:r>
              <a:rPr lang="ru-RU" sz="1450" dirty="0"/>
              <a:t>Подлинники протоколов по месту их регистрации формируются в дела по номенклатуре дел организации.</a:t>
            </a:r>
          </a:p>
          <a:p>
            <a:r>
              <a:rPr lang="ru-RU" sz="1450" dirty="0"/>
              <a:t>Внутренние документы на имя руководителя другого структурного подразделения регистрируются в подразделении, создавшим документ. Зарегистрированный документ передается непосредственно в подразделение - адресат, в котором повторно не регистрируется.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/>
          <a:lstStyle/>
          <a:p>
            <a:pPr algn="ctr"/>
            <a:r>
              <a:rPr lang="ru-RU" sz="3500" b="1" dirty="0"/>
              <a:t>Учет количества документов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поступивших, созданных, отправленных за определенный период времени, может проводиться по организации в целом, по отдельным структурным подразделениям, по группам документов, корреспондентам, действиям, произведенным с документами, и другим параметрам, необходимым для анализа работы с документами в целях ее совершенствования.</a:t>
            </a:r>
          </a:p>
          <a:p>
            <a:r>
              <a:rPr lang="ru-RU" dirty="0"/>
              <a:t>При учете объема документооборота подсчитывается количество документов выделенной группы. Учет количества документов проводится по регистрационно-учетным журналам и картотек.</a:t>
            </a:r>
          </a:p>
          <a:p>
            <a:r>
              <a:rPr lang="ru-RU" dirty="0"/>
              <a:t>За единицу учета количества документов принимается единственный экземпляр документа (подлинник или копия, если копия - единственный экземпляр документа в организации, например, копия исходящего письма) без учета копий, создаваемых при печати и копировании (тиражировании). Копии документов при необходимости анализа учитываются отдельно.</a:t>
            </a:r>
          </a:p>
          <a:p>
            <a:r>
              <a:rPr lang="ru-RU" dirty="0"/>
              <a:t>Результаты учета объема документооборота в организации ежегодно обобщаются Службой делопроизводства и представляются руководству в виде отчета об объеме документооборота за год.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Vidrina.MAC\Рабочий стол\art_docs_Kameneva_doc_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5"/>
            <a:ext cx="8001056" cy="5538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00808"/>
            <a:ext cx="65527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01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sitebuilder.ru/Images/sharepoint/sharepointDocuments_2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71480"/>
            <a:ext cx="7429551" cy="564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intuit.ru/EDI/12_08_14_3/1407852794-22209/tutorial/161/objects/5/files/03_2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571480"/>
            <a:ext cx="8143932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softmotions.com/uploads/images/paperspics/analytics_image_0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8143932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dcv.ru/wp-content/uploads/2012/03/figure1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00042"/>
            <a:ext cx="7286676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060848"/>
            <a:ext cx="727280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3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 fontScale="70000" lnSpcReduction="20000"/>
          </a:bodyPr>
          <a:lstStyle/>
          <a:p>
            <a:r>
              <a:rPr lang="ru-RU" sz="2700" dirty="0"/>
              <a:t>Документооборот включает всю последовательность перемещений документов, а также операции, совершаемые с документами в процессе их создания и исполнения (получение, отправка, предварительное рассмотрение, регистрация, рассмотрение руководителем).</a:t>
            </a:r>
          </a:p>
          <a:p>
            <a:r>
              <a:rPr lang="ru-RU" sz="2700" b="1" dirty="0"/>
              <a:t>Цель организации документооборота </a:t>
            </a:r>
            <a:r>
              <a:rPr lang="ru-RU" sz="2700" dirty="0"/>
              <a:t>- обеспечение своевременного принятия управленческих решений и их исполнения. Задача документооборота - организовать движение документов по наименее короткому пути с минимальными затратами труда и времени.</a:t>
            </a:r>
          </a:p>
          <a:p>
            <a:r>
              <a:rPr lang="ru-RU" sz="2700" dirty="0"/>
              <a:t>Организация документооборота основывается на принципах:</a:t>
            </a:r>
          </a:p>
          <a:p>
            <a:pPr>
              <a:buNone/>
            </a:pPr>
            <a:r>
              <a:rPr lang="ru-RU" sz="2700" dirty="0"/>
              <a:t>-централизации операций по приему и отправке документов;</a:t>
            </a:r>
          </a:p>
          <a:p>
            <a:pPr>
              <a:buNone/>
            </a:pPr>
            <a:r>
              <a:rPr lang="ru-RU" sz="2700" dirty="0"/>
              <a:t>- распределения документов на документопотоки, имеющие одинаковый маршрут (маршрутизация документов);</a:t>
            </a:r>
          </a:p>
          <a:p>
            <a:pPr>
              <a:buNone/>
            </a:pPr>
            <a:r>
              <a:rPr lang="ru-RU" sz="2700" dirty="0"/>
              <a:t>- организации предварительного рассмотрения входящих документов;</a:t>
            </a:r>
          </a:p>
          <a:p>
            <a:pPr>
              <a:buNone/>
            </a:pPr>
            <a:r>
              <a:rPr lang="ru-RU" sz="2700" dirty="0"/>
              <a:t>- исключения возвратных движений документа, не обусловленных деловой необходимостью;</a:t>
            </a:r>
          </a:p>
          <a:p>
            <a:pPr>
              <a:buNone/>
            </a:pPr>
            <a:r>
              <a:rPr lang="ru-RU" sz="2700" dirty="0"/>
              <a:t>- однократности регистрации документов;</a:t>
            </a:r>
          </a:p>
          <a:p>
            <a:pPr>
              <a:buNone/>
            </a:pPr>
            <a:r>
              <a:rPr lang="ru-RU" sz="2700" dirty="0"/>
              <a:t>- устранения необоснованных согласований проектов документов;</a:t>
            </a:r>
          </a:p>
          <a:p>
            <a:pPr>
              <a:buNone/>
            </a:pPr>
            <a:r>
              <a:rPr lang="ru-RU" sz="2700" dirty="0"/>
              <a:t>- временной регламентации операций по обработке, рассмотрению и согласованию документов.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/>
              <a:t>В документообороте организации выделяются документопотоки: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входящие (поступающие) документы; исходящие (отправляемые) документы; внутренние документы. 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В составе входящих и исходящих документов выделяются:</a:t>
            </a:r>
          </a:p>
          <a:p>
            <a:r>
              <a:rPr lang="ru-RU" dirty="0"/>
              <a:t>документы органов государственной власти, органов местного самоуправления;</a:t>
            </a:r>
          </a:p>
          <a:p>
            <a:r>
              <a:rPr lang="ru-RU" dirty="0"/>
              <a:t>документы филиалов и территориально обособленных подразделений;</a:t>
            </a:r>
          </a:p>
          <a:p>
            <a:r>
              <a:rPr lang="ru-RU" dirty="0"/>
              <a:t>документы из государственных и негосударственных организаций;</a:t>
            </a:r>
          </a:p>
          <a:p>
            <a:r>
              <a:rPr lang="ru-RU" dirty="0"/>
              <a:t>запросы депутатов Государственной Думы и членов Совета Федерации, депутатов законодательных органов субъектов Российской Федерации и органов местного самоуправления;</a:t>
            </a:r>
          </a:p>
          <a:p>
            <a:r>
              <a:rPr lang="ru-RU" dirty="0"/>
              <a:t>обращения граждан;</a:t>
            </a:r>
          </a:p>
          <a:p>
            <a:r>
              <a:rPr lang="ru-RU" dirty="0"/>
              <a:t>документы из правительственных и неправительственных организаций зарубежных стран и другие группы документов.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Доставка и отправка документов в организации осуществляются средствами почтовой связи, фельдъегерской и курьерской связи, нарочными и различными видами электросвязи (факсимильная, телеграфная, телефонная, электронная почта)</a:t>
            </a:r>
          </a:p>
          <a:p>
            <a:r>
              <a:rPr lang="ru-RU" dirty="0"/>
              <a:t>В организацию доставляется корреспонденция в виде писем, почтовых карточек, бандеролей и пакетов, печатных изданий, телеграмм, </a:t>
            </a:r>
            <a:r>
              <a:rPr lang="ru-RU" dirty="0" err="1"/>
              <a:t>факсограмм</a:t>
            </a:r>
            <a:r>
              <a:rPr lang="ru-RU" dirty="0"/>
              <a:t>, телефонограмм, электронных документов и электронных копий документов.</a:t>
            </a:r>
          </a:p>
          <a:p>
            <a:r>
              <a:rPr lang="ru-RU" dirty="0"/>
              <a:t>Прием документов осуществляется Службой делопроизводства. Документы, полученные работниками от других организаций, также передаются в Службу делопроизводства для регистрации и/или учета.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Все поступившие в организацию документы подлежат первичной обработке, включающей:</a:t>
            </a:r>
            <a:br>
              <a:rPr lang="ru-RU" sz="3500" b="1" dirty="0"/>
            </a:br>
            <a:endParaRPr lang="ru-RU" sz="3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00066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проверку правильности доставки документов;</a:t>
            </a:r>
          </a:p>
          <a:p>
            <a:r>
              <a:rPr lang="ru-RU" dirty="0"/>
              <a:t>проверку целостности упаковки (конвертов, пакетов);</a:t>
            </a:r>
          </a:p>
          <a:p>
            <a:r>
              <a:rPr lang="ru-RU" dirty="0"/>
              <a:t>вскрытие упаковки (за исключением конвертов, пакетов с пометкой "Лично" и графами ограничения доступа к документу);</a:t>
            </a:r>
          </a:p>
          <a:p>
            <a:r>
              <a:rPr lang="ru-RU" dirty="0"/>
              <a:t>проверку целостности входящих документов, включая приложения;</a:t>
            </a:r>
          </a:p>
          <a:p>
            <a:r>
              <a:rPr lang="ru-RU" dirty="0"/>
              <a:t>уничтожение конвертов, пакетов или упаковки;</a:t>
            </a:r>
          </a:p>
          <a:p>
            <a:r>
              <a:rPr lang="ru-RU" dirty="0"/>
              <a:t>проставление отметки о поступлении документа в организацию.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Ошибочно доставленные документы пересылаются по назначению или возвращаются отправителю. Документы, поступившие в поврежденной упаковке, проверяются на целостность, в том числе на наличие механических повреждений.</a:t>
            </a:r>
          </a:p>
          <a:p>
            <a:pPr>
              <a:buNone/>
            </a:pPr>
            <a:r>
              <a:rPr lang="ru-RU" dirty="0"/>
              <a:t>Почтовые отправления, нестандартные по весу, размеру, форме, имеющие неровности по бокам, заклеенные липкой лентой, имеющие странный запах, цвет, предположительно имеющие вложения, не характерные для почтовых отправлений, не вскрываются. О получении подозрительного почтового отправления докладывается руководителю Службы делопроизводства и в службу безопасности (при ее наличии).</a:t>
            </a:r>
          </a:p>
          <a:p>
            <a:pPr>
              <a:buNone/>
            </a:pPr>
            <a:r>
              <a:rPr lang="ru-RU" dirty="0"/>
              <a:t>При поступлении входящего документа в поврежденной упаковке, повреждении документа, при отсутствии в конверте (пакете) документа, его части или приложений к нему, а также при отсутствии подписи на входящем документе составляется акт в двух экземплярах на бумажном носителе, подписываемый двумя работниками Службы делопроизводства.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Один экземпляр акта вместе с входящим документом и его приложениями передается на предварительное рассмотрение и регистрацию, второй экземпляр акта высылается отправителю.</a:t>
            </a:r>
          </a:p>
          <a:p>
            <a:r>
              <a:rPr lang="ru-RU" dirty="0"/>
              <a:t>Конверты, пакеты или упаковка сохраняются и прилагаются к входящим документам в случаях:</a:t>
            </a:r>
          </a:p>
          <a:p>
            <a:pPr>
              <a:buNone/>
            </a:pPr>
            <a:r>
              <a:rPr lang="ru-RU" dirty="0"/>
              <a:t>- если только по ним можно установить отправителя или дату отправления;</a:t>
            </a:r>
          </a:p>
          <a:p>
            <a:pPr>
              <a:buNone/>
            </a:pPr>
            <a:r>
              <a:rPr lang="ru-RU" dirty="0"/>
              <a:t>- если входящий документ поступил позже указанного в тексте документа срока исполнения или даты мероприятия;</a:t>
            </a:r>
          </a:p>
          <a:p>
            <a:pPr>
              <a:buNone/>
            </a:pPr>
            <a:r>
              <a:rPr lang="ru-RU" dirty="0"/>
              <a:t>- при большом расхождении между датами подписания и получения документов.</a:t>
            </a:r>
          </a:p>
          <a:p>
            <a:r>
              <a:rPr lang="ru-RU" dirty="0"/>
              <a:t>После завершения работы с документом конверт вместе с документом помещается на хранение в дело.</a:t>
            </a:r>
          </a:p>
          <a:p>
            <a:r>
              <a:rPr lang="ru-RU" dirty="0"/>
              <a:t>Конверты (пакеты), имеющие отметку "Лично" ("</a:t>
            </a:r>
            <a:r>
              <a:rPr lang="ru-RU" dirty="0" err="1"/>
              <a:t>Private</a:t>
            </a:r>
            <a:r>
              <a:rPr lang="ru-RU" dirty="0"/>
              <a:t>"), грифы ограничения доступа к документам, содержащим сведения конфиденциального характера, не вскрываются и передаются:</a:t>
            </a:r>
          </a:p>
          <a:p>
            <a:pPr>
              <a:buNone/>
            </a:pPr>
            <a:r>
              <a:rPr lang="ru-RU" dirty="0"/>
              <a:t>- с отметкой "Лично" ("</a:t>
            </a:r>
            <a:r>
              <a:rPr lang="ru-RU" dirty="0" err="1"/>
              <a:t>Private</a:t>
            </a:r>
            <a:r>
              <a:rPr lang="ru-RU" dirty="0"/>
              <a:t>") - непосредственно адресату;</a:t>
            </a:r>
          </a:p>
          <a:p>
            <a:pPr>
              <a:buNone/>
            </a:pPr>
            <a:r>
              <a:rPr lang="ru-RU" dirty="0"/>
              <a:t>- с грифами ограничения доступа - в службу конфиденциального делопроизводства или работнику Службы делопроизводства, в обязанности которого входит обработка документов, содержащих сведения конфиденциального характера.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07209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Первичная обработка электронных документов, полученных по информационно-телекоммуникационным каналам связи (электронная почта, сайт организации) от других организаций и граждан, должна соответствовать технологии работы с входящими документами.</a:t>
            </a:r>
          </a:p>
          <a:p>
            <a:endParaRPr lang="ru-RU" dirty="0"/>
          </a:p>
          <a:p>
            <a:r>
              <a:rPr lang="ru-RU" dirty="0"/>
              <a:t>Первичная обработка документов завершается их распределением (сортировкой) на регистрируемые и нерегистрируемые  (если указанные документы поступили с сопроводительным письмом, письма регистрируются в установленном порядке.)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К документам, не подлежащим регистрации, относятся документы, не требующие исполнения и не содержащие информации, используемой в справочных целях.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/>
              <a:t>ПРИМЕРНЫЙ ПЕРЕЧЕНЬ</a:t>
            </a:r>
            <a:br>
              <a:rPr lang="ru-RU" sz="2500" b="1" dirty="0"/>
            </a:br>
            <a:r>
              <a:rPr lang="ru-RU" sz="2500" b="1" dirty="0"/>
              <a:t>НЕРЕГИСТРИРУЕМЫХ ВХОДЯЩИХ ДОКУМЕНТОВ 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200" dirty="0"/>
              <a:t>1. Анкеты (резюме), направляемые в целях трудоустройства.</a:t>
            </a:r>
          </a:p>
          <a:p>
            <a:pPr>
              <a:buNone/>
            </a:pPr>
            <a:r>
              <a:rPr lang="ru-RU" sz="3200" dirty="0"/>
              <a:t>2. Бухгалтерские документы (бухгалтерская отчетность, </a:t>
            </a:r>
            <a:r>
              <a:rPr lang="ru-RU" sz="3200" b="1" dirty="0"/>
              <a:t>счета, счета-фактуры</a:t>
            </a:r>
            <a:r>
              <a:rPr lang="ru-RU" sz="3200" dirty="0"/>
              <a:t>, акты сверки взаиморасчетов, акты приемки-передачи основных средств, </a:t>
            </a:r>
            <a:r>
              <a:rPr lang="ru-RU" sz="3200" b="1" dirty="0"/>
              <a:t>товарные накладные</a:t>
            </a:r>
            <a:r>
              <a:rPr lang="ru-RU" sz="3200" dirty="0"/>
              <a:t>).</a:t>
            </a:r>
          </a:p>
          <a:p>
            <a:pPr>
              <a:buNone/>
            </a:pPr>
            <a:r>
              <a:rPr lang="ru-RU" sz="3200" dirty="0"/>
              <a:t>3. </a:t>
            </a:r>
            <a:r>
              <a:rPr lang="ru-RU" sz="3200" dirty="0" err="1"/>
              <a:t>ГОСТы</a:t>
            </a:r>
            <a:r>
              <a:rPr lang="ru-RU" sz="3200" dirty="0"/>
              <a:t>, технические регламенты, руководящие и другие документы по техническому регулированию и стандартизации.</a:t>
            </a:r>
          </a:p>
          <a:p>
            <a:pPr>
              <a:buNone/>
            </a:pPr>
            <a:r>
              <a:rPr lang="ru-RU" sz="3200" dirty="0"/>
              <a:t>4. Графики, наряды, заявки, разнарядки.</a:t>
            </a:r>
          </a:p>
          <a:p>
            <a:pPr>
              <a:buNone/>
            </a:pPr>
            <a:r>
              <a:rPr lang="ru-RU" sz="3200" dirty="0"/>
              <a:t>5. Документы (проекты документов), требующие подписания (согласования, утверждения) и последующего возврата.</a:t>
            </a:r>
          </a:p>
          <a:p>
            <a:pPr>
              <a:buNone/>
            </a:pPr>
            <a:r>
              <a:rPr lang="ru-RU" sz="3200" dirty="0"/>
              <a:t>6. </a:t>
            </a:r>
            <a:r>
              <a:rPr lang="ru-RU" sz="3200" b="1" dirty="0"/>
              <a:t>Конкурсная документация</a:t>
            </a:r>
            <a:r>
              <a:rPr lang="ru-RU" sz="3200" dirty="0"/>
              <a:t>.</a:t>
            </a:r>
          </a:p>
          <a:p>
            <a:pPr>
              <a:buNone/>
            </a:pPr>
            <a:r>
              <a:rPr lang="ru-RU" sz="3200" dirty="0"/>
              <a:t>7. Научно-техническая и проектная документация.</a:t>
            </a:r>
          </a:p>
          <a:p>
            <a:pPr>
              <a:buNone/>
            </a:pPr>
            <a:r>
              <a:rPr lang="ru-RU" sz="3200" dirty="0"/>
              <a:t>8. Корреспонденция, адресованная работникам организации с пометкой "Лично".</a:t>
            </a:r>
          </a:p>
          <a:p>
            <a:pPr>
              <a:buNone/>
            </a:pPr>
            <a:r>
              <a:rPr lang="ru-RU" sz="3200" dirty="0"/>
              <a:t>9. Печатные издания (книги, журналы, газеты), каталоги, техническая литература, тематические и специальные сборники, плакаты.</a:t>
            </a:r>
          </a:p>
          <a:p>
            <a:pPr>
              <a:buNone/>
            </a:pPr>
            <a:r>
              <a:rPr lang="ru-RU" sz="3200" dirty="0"/>
              <a:t>10. Поздравительные письма и телеграммы, благодарственные письма и телеграммы, пригласительные билеты.</a:t>
            </a:r>
          </a:p>
          <a:p>
            <a:pPr>
              <a:buNone/>
            </a:pPr>
            <a:r>
              <a:rPr lang="ru-RU" sz="3200" dirty="0"/>
              <a:t>11. Прейскуранты.</a:t>
            </a:r>
          </a:p>
          <a:p>
            <a:pPr>
              <a:buNone/>
            </a:pPr>
            <a:r>
              <a:rPr lang="ru-RU" sz="3200" dirty="0"/>
              <a:t>12. Пригласительные билеты, приглашения.</a:t>
            </a:r>
          </a:p>
          <a:p>
            <a:pPr>
              <a:buNone/>
            </a:pPr>
            <a:r>
              <a:rPr lang="ru-RU" sz="3200" dirty="0"/>
              <a:t>13. Программы конференций, совещаний.</a:t>
            </a:r>
          </a:p>
          <a:p>
            <a:pPr>
              <a:buNone/>
            </a:pPr>
            <a:r>
              <a:rPr lang="ru-RU" sz="3200" dirty="0"/>
              <a:t>14. Рекламные материалы (письма, листовки, проспекты, буклеты).</a:t>
            </a:r>
          </a:p>
          <a:p>
            <a:pPr>
              <a:buNone/>
            </a:pPr>
            <a:r>
              <a:rPr lang="ru-RU" sz="3200" dirty="0"/>
              <a:t>15. Учебные планы, программы.</a:t>
            </a:r>
          </a:p>
          <a:p>
            <a:pPr>
              <a:buNone/>
            </a:pPr>
            <a:r>
              <a:rPr lang="ru-RU" sz="3200" dirty="0"/>
              <a:t>16. Формы и бланки, в том числе формы статистической и иной отчетности.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2464</Words>
  <Application>Microsoft Office PowerPoint</Application>
  <PresentationFormat>Экран (4:3)</PresentationFormat>
  <Paragraphs>154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Calibri</vt:lpstr>
      <vt:lpstr>Constantia</vt:lpstr>
      <vt:lpstr>Wingdings 2</vt:lpstr>
      <vt:lpstr>Поток</vt:lpstr>
      <vt:lpstr>Организация документооборота</vt:lpstr>
      <vt:lpstr>Документооборот </vt:lpstr>
      <vt:lpstr>Презентация PowerPoint</vt:lpstr>
      <vt:lpstr>В документообороте организации выделяются документопотоки: </vt:lpstr>
      <vt:lpstr>Презентация PowerPoint</vt:lpstr>
      <vt:lpstr>Все поступившие в организацию документы подлежат первичной обработке, включающей: </vt:lpstr>
      <vt:lpstr>Презентация PowerPoint</vt:lpstr>
      <vt:lpstr>Презентация PowerPoint</vt:lpstr>
      <vt:lpstr>ПРИМЕРНЫЙ ПЕРЕЧЕНЬ НЕРЕГИСТРИРУЕМЫХ ВХОДЯЩИХ ДОКУМЕНТОВ </vt:lpstr>
      <vt:lpstr>Регистрация входящих документов </vt:lpstr>
      <vt:lpstr>Регистрация входящих документов </vt:lpstr>
      <vt:lpstr>Журнал входящей документации</vt:lpstr>
      <vt:lpstr>Карточная форма регистрации документов</vt:lpstr>
      <vt:lpstr>Предварительное рассмотрение </vt:lpstr>
      <vt:lpstr>Предварительное рассмотрение </vt:lpstr>
      <vt:lpstr>Рассмотрение документов руководителем </vt:lpstr>
      <vt:lpstr>Исходящие документы</vt:lpstr>
      <vt:lpstr>Презентация PowerPoint</vt:lpstr>
      <vt:lpstr>Презентация PowerPoint</vt:lpstr>
      <vt:lpstr>Прохождение внутренних документов </vt:lpstr>
      <vt:lpstr>Прохождение внутренних документов </vt:lpstr>
      <vt:lpstr>Учет количества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документооборота</dc:title>
  <dc:creator>EVidrina</dc:creator>
  <cp:lastModifiedBy>elena</cp:lastModifiedBy>
  <cp:revision>19</cp:revision>
  <dcterms:created xsi:type="dcterms:W3CDTF">2018-10-25T11:21:04Z</dcterms:created>
  <dcterms:modified xsi:type="dcterms:W3CDTF">2023-10-21T10:28:25Z</dcterms:modified>
</cp:coreProperties>
</file>