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73" r:id="rId14"/>
    <p:sldId id="275" r:id="rId15"/>
    <p:sldId id="265" r:id="rId16"/>
    <p:sldId id="274" r:id="rId17"/>
    <p:sldId id="266" r:id="rId18"/>
    <p:sldId id="271" r:id="rId19"/>
    <p:sldId id="272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0A8DB-4423-4A29-9B16-584780B1AEFE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57036-2629-41B2-BE73-2505BE98E2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Согласование проектов документов.</a:t>
            </a:r>
            <a:br>
              <a:rPr lang="ru-RU" sz="4000" dirty="0" smtClean="0"/>
            </a:br>
            <a:r>
              <a:rPr lang="ru-RU" sz="4000" dirty="0" smtClean="0"/>
              <a:t>Подписание (утверждение) проектов документов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980632"/>
          </a:xfrm>
        </p:spPr>
        <p:txBody>
          <a:bodyPr/>
          <a:lstStyle/>
          <a:p>
            <a:r>
              <a:rPr lang="ru-RU" sz="2500" dirty="0" smtClean="0"/>
              <a:t>Преподаватель Выдрина Е.Ю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внешнем согласовании, полученном письмом, или согласовании проекта документа коллегиальным (совещательным) органом с фиксацией решения о согласовании в протоколе заседания исполнитель оформляет на проекте документа или в листе согласования гриф согласования. Письма о согласовании (выписка из протокола) прилагаются к проекту документа.</a:t>
            </a:r>
          </a:p>
          <a:p>
            <a:r>
              <a:rPr lang="ru-RU" dirty="0" smtClean="0"/>
              <a:t> В ходе согласования проекта документа работник, согласующий документ, принимает одно из следующих решений:</a:t>
            </a:r>
          </a:p>
          <a:p>
            <a:pPr>
              <a:buNone/>
            </a:pPr>
            <a:r>
              <a:rPr lang="ru-RU" dirty="0" smtClean="0"/>
              <a:t>- согласовать проект документа без замечаний;</a:t>
            </a:r>
          </a:p>
          <a:p>
            <a:pPr>
              <a:buNone/>
            </a:pPr>
            <a:r>
              <a:rPr lang="ru-RU" dirty="0" smtClean="0"/>
              <a:t>- согласовать проект документа с замечаниями;</a:t>
            </a:r>
          </a:p>
          <a:p>
            <a:pPr>
              <a:buNone/>
            </a:pPr>
            <a:r>
              <a:rPr lang="ru-RU" dirty="0" smtClean="0"/>
              <a:t>- отклонить проект документа;</a:t>
            </a:r>
          </a:p>
          <a:p>
            <a:pPr>
              <a:buNone/>
            </a:pPr>
            <a:r>
              <a:rPr lang="ru-RU" dirty="0" smtClean="0"/>
              <a:t>- указать, что не имеет отношения к проекту документа (рассмотрение вопроса, по которому принимается решение, не входит в обязанности работника).</a:t>
            </a:r>
          </a:p>
          <a:p>
            <a:r>
              <a:rPr lang="ru-RU" dirty="0" smtClean="0"/>
              <a:t>Возражения по проекту приказа (распоряжения), возникающие при согласовании, излагаются в справке, которая прилагается к проекту.</a:t>
            </a:r>
          </a:p>
          <a:p>
            <a:r>
              <a:rPr lang="ru-RU" dirty="0" smtClean="0"/>
              <a:t>Если проект документа согласован с замечаниями, это означает, что замечания носят редакционный характер, и после их принятия исполнителем проект не требует повторного согласования.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документа отклоняется лицом, согласующим документ, в случаях:</a:t>
            </a:r>
          </a:p>
          <a:p>
            <a:pPr>
              <a:buNone/>
            </a:pPr>
            <a:r>
              <a:rPr lang="ru-RU" dirty="0" smtClean="0"/>
              <a:t>- наличия существенных замечаний по проекту документа;</a:t>
            </a:r>
          </a:p>
          <a:p>
            <a:pPr>
              <a:buNone/>
            </a:pPr>
            <a:r>
              <a:rPr lang="ru-RU" dirty="0" smtClean="0"/>
              <a:t>- несогласия с проектом документа.</a:t>
            </a:r>
          </a:p>
          <a:p>
            <a:r>
              <a:rPr lang="ru-RU" dirty="0" smtClean="0"/>
              <a:t>Несогласованный проект документа требует доработки по высказанным замечаниям, переоформления и повторного согласования.</a:t>
            </a:r>
          </a:p>
          <a:p>
            <a:r>
              <a:rPr lang="ru-RU" dirty="0" smtClean="0"/>
              <a:t> Если при доработке проекта документа исполнитель принимает решение не учитывать замечание (замечания) лица (лиц), участвовавших в согласовании, исполнителем готовится реестр неучтенных замечаний, который вместе с проектом документа представляется руководителю организации или иному уполномоченному им должностному лицу, подписывающему (утверждающему) документ. Реестр неучтенных замечаний подписывается руководителем структурного подразделения-исполнителя.</a:t>
            </a:r>
          </a:p>
          <a:p>
            <a:r>
              <a:rPr lang="ru-RU" dirty="0" smtClean="0"/>
              <a:t> Решение о том, принимать или не принимать неучтенные замечания принимает руководитель.</a:t>
            </a:r>
          </a:p>
          <a:p>
            <a:r>
              <a:rPr lang="ru-RU" dirty="0" smtClean="0"/>
              <a:t>В случае если руководитель принимает решение о необходимости учесть замечания, отклоненные исполнителем, исполнитель дорабатывает проект документа в соответствии с высказанными замечаниями.</a:t>
            </a:r>
          </a:p>
          <a:p>
            <a:r>
              <a:rPr lang="ru-RU" dirty="0" smtClean="0"/>
              <a:t>Если руководитель соглашается с мнением исполнителя, он подписывает (утверждает) документ.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Подписание документа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Документы, издаваемые от имени организации, подписываются руководителем организации или иными уполномоченными им должностными лицами (заместителями руководителя организации, руководителями структурных подразделений, иными должностными лицами в соответствии с их компетенцией, определяемой доверенностями на выполнение определенных действий от имени организации, внутренними нормативными документами организации).</a:t>
            </a:r>
          </a:p>
          <a:p>
            <a:r>
              <a:rPr lang="ru-RU" dirty="0" smtClean="0"/>
              <a:t> Отдельные виды внутренних документов (служебные, объяснительные записки) на имя руководителя структурного подразделения подписываются исполнителем (составителем), если разрешаемые при этом вопросы не выходят за пределы его компетенции.</a:t>
            </a:r>
          </a:p>
          <a:p>
            <a:r>
              <a:rPr lang="ru-RU" dirty="0" smtClean="0"/>
              <a:t>Документы, направляемые в высшие органы государственной власти, на имя первых руководителей федеральных органов исполнительной власти, руководителей субъектов Российской Федерации и зарубежных государств, подписываются руководителем организации или лицом, исполняющим его обязанности.</a:t>
            </a:r>
          </a:p>
          <a:p>
            <a:r>
              <a:rPr lang="ru-RU" dirty="0" smtClean="0"/>
              <a:t> Документы, направляемые в подведомственные и сторонние организации, подписываются заместителями руководителя организации, иными должностными лицами организации в соответствии с предоставленными им полномочиями.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22 - Подпись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включает: наименование должности лица, подписывающего документ, его собственноручную подпись, расшифровку подписи (инициалы, фамилия).</a:t>
            </a:r>
          </a:p>
          <a:p>
            <a:pPr>
              <a:buNone/>
            </a:pPr>
            <a:r>
              <a:rPr lang="ru-RU" dirty="0" smtClean="0"/>
              <a:t>    Пример -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500" dirty="0" smtClean="0"/>
              <a:t>Генеральный директор         </a:t>
            </a:r>
            <a:r>
              <a:rPr lang="ru-RU" sz="2500" i="1" dirty="0" smtClean="0"/>
              <a:t>Подпись</a:t>
            </a:r>
            <a:r>
              <a:rPr lang="ru-RU" sz="2500" dirty="0" smtClean="0"/>
              <a:t>           И.О. Фамилия</a:t>
            </a:r>
          </a:p>
          <a:p>
            <a:pPr>
              <a:buNone/>
            </a:pPr>
            <a:endParaRPr lang="ru-RU" sz="2500" dirty="0" smtClean="0"/>
          </a:p>
          <a:p>
            <a:r>
              <a:rPr lang="ru-RU" sz="2800" dirty="0" smtClean="0"/>
              <a:t>Если документ оформлен не на бланке, в наименование должности включается наименование организации. Допускается центровать наименование должности лица, подписавшего документ, относительно самой длинной строки.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Пример –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Генеральный директор</a:t>
            </a:r>
          </a:p>
          <a:p>
            <a:pPr>
              <a:buNone/>
            </a:pPr>
            <a:r>
              <a:rPr lang="ru-RU" sz="2800" dirty="0" smtClean="0"/>
              <a:t>    АО "Профиль"                 </a:t>
            </a:r>
            <a:r>
              <a:rPr lang="ru-RU" sz="2800" i="1" dirty="0" smtClean="0"/>
              <a:t>Подпись</a:t>
            </a:r>
            <a:r>
              <a:rPr lang="ru-RU" sz="2800" dirty="0" smtClean="0"/>
              <a:t>           И.О. Фамилия</a:t>
            </a:r>
          </a:p>
          <a:p>
            <a:pPr>
              <a:buNone/>
            </a:pPr>
            <a:endParaRPr lang="ru-RU" sz="2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5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реквизита «подпись»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78647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800" dirty="0" smtClean="0"/>
              <a:t> При подписании документа лицом, исполняющим обязанности руководителя, подпись оформляется с указанием статуса должностного лица в соответствии с приказом (распоряжением).</a:t>
            </a:r>
          </a:p>
          <a:p>
            <a:pPr>
              <a:buNone/>
            </a:pPr>
            <a:r>
              <a:rPr lang="ru-RU" sz="1800" dirty="0" smtClean="0"/>
              <a:t>     Пример -</a:t>
            </a:r>
          </a:p>
          <a:p>
            <a:pPr>
              <a:buNone/>
            </a:pPr>
            <a:r>
              <a:rPr lang="ru-RU" sz="1800" dirty="0" smtClean="0"/>
              <a:t> И.о. генерального директора     Подпись           И.О. Фамилия</a:t>
            </a:r>
          </a:p>
          <a:p>
            <a:pPr>
              <a:buNone/>
            </a:pPr>
            <a:r>
              <a:rPr lang="ru-RU" sz="1800" dirty="0" smtClean="0"/>
              <a:t>   или:</a:t>
            </a:r>
          </a:p>
          <a:p>
            <a:pPr>
              <a:buNone/>
            </a:pPr>
            <a:r>
              <a:rPr lang="ru-RU" sz="1800" dirty="0" smtClean="0"/>
              <a:t> Исполняющий обязанности</a:t>
            </a:r>
          </a:p>
          <a:p>
            <a:pPr>
              <a:buNone/>
            </a:pPr>
            <a:r>
              <a:rPr lang="ru-RU" sz="1800" dirty="0" smtClean="0"/>
              <a:t>  генерального директора            Подпись           И.О. Фамилия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При подписании документа лицом, имеющим право подписи в случае временного отсутствия руководителя, исправления в наименование должности и расшифровку фамилии уже подготовленного и согласованного проекта документа вносятся от руки или с использованием соответствующих штампов. Не допускается ставить косую черту, надпись "за" перед наименованием должности лица в подписи, если документ подписывает иное должностное лицо.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0488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Подписание документа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Документ подписывается двумя или более лицами, если за содержание документа несут ответственность несколько работников (документы, подготовленные несколькими подразделениями или организациями, рабочей группой, комиссией).</a:t>
            </a:r>
          </a:p>
          <a:p>
            <a:r>
              <a:rPr lang="ru-RU" dirty="0" smtClean="0"/>
              <a:t> Подписывается, как правило, один экземпляр документа. Совместный документ подписывается в количестве, соответствующем количеству организаций, создавших документ.</a:t>
            </a:r>
          </a:p>
          <a:p>
            <a:r>
              <a:rPr lang="ru-RU" dirty="0" smtClean="0"/>
              <a:t>При направлении письма или внутреннего информационно-справочного документа нескольким адресатам (не более четырех) подписывается каждый отправляемый экземпляр документа.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реквизита «подпись»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При оформлении документа на бланке должностного лица должность этого лица в подписи не указывается.</a:t>
            </a:r>
          </a:p>
          <a:p>
            <a:pPr>
              <a:buNone/>
            </a:pPr>
            <a:r>
              <a:rPr lang="ru-RU" sz="1600" dirty="0" smtClean="0"/>
              <a:t>     Пример -          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При подписании документа несколькими должностными лицами, занимающими разное положение, их подписи располагаются одна под другой в последовательности, соответствующей иерархии занимаемых должностей.</a:t>
            </a:r>
          </a:p>
          <a:p>
            <a:pPr>
              <a:buNone/>
            </a:pPr>
            <a:r>
              <a:rPr lang="ru-RU" sz="1600" dirty="0" smtClean="0"/>
              <a:t>     Пример -</a:t>
            </a:r>
          </a:p>
          <a:p>
            <a:pPr>
              <a:buNone/>
            </a:pPr>
            <a:r>
              <a:rPr lang="ru-RU" sz="1600" dirty="0" smtClean="0"/>
              <a:t>Директор института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 Главный бухгалтер 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 В документах, составленных комиссией, в подписи указывается статус лица в составе комиссии.</a:t>
            </a:r>
          </a:p>
          <a:p>
            <a:pPr>
              <a:buNone/>
            </a:pPr>
            <a:r>
              <a:rPr lang="ru-RU" sz="1600" dirty="0" smtClean="0"/>
              <a:t>     Пример -</a:t>
            </a:r>
          </a:p>
          <a:p>
            <a:pPr>
              <a:buNone/>
            </a:pPr>
            <a:r>
              <a:rPr lang="ru-RU" sz="1600" dirty="0" smtClean="0"/>
              <a:t>    Председатель комиссии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    Члены комиссии             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Подпись           И.О. Фамилия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Подпись           И.О. Фамилия</a:t>
            </a:r>
          </a:p>
        </p:txBody>
      </p:sp>
    </p:spTree>
    <p:extLst>
      <p:ext uri="{BB962C8B-B14F-4D97-AF65-F5344CB8AC3E}">
        <p14:creationId xmlns:p14="http://schemas.microsoft.com/office/powerpoint/2010/main" val="1874199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Утверждение документа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производится:</a:t>
            </a:r>
          </a:p>
          <a:p>
            <a:r>
              <a:rPr lang="ru-RU" dirty="0" smtClean="0"/>
              <a:t>непосредственно руководителем - проставлением собственноручной подписи в грифе утверждения;</a:t>
            </a:r>
          </a:p>
          <a:p>
            <a:r>
              <a:rPr lang="ru-RU" dirty="0" smtClean="0"/>
              <a:t>приказом организации.</a:t>
            </a:r>
          </a:p>
          <a:p>
            <a:pPr>
              <a:buNone/>
            </a:pPr>
            <a:r>
              <a:rPr lang="ru-RU" dirty="0" smtClean="0"/>
              <a:t>Утверждаются правила, положения, инструкции, регламенты, некоторые виды актов, планы, программы и другие документы, устанавливающие нормы и/или рассчитанные на длительное применение.</a:t>
            </a:r>
          </a:p>
          <a:p>
            <a:pPr>
              <a:buNone/>
            </a:pPr>
            <a:r>
              <a:rPr lang="ru-RU" dirty="0" smtClean="0"/>
              <a:t>Подпись руководителя организации или иного уполномоченного им лица на документах, требующих особого удостоверения их подлинности, а также на копиях документов и выписках из документов заверяется печатью.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42958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16 - Гриф утверждения документа</a:t>
            </a:r>
            <a:endParaRPr lang="ru-RU" sz="3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проставляется на документе в случае его утверждения должностным лицом, распорядительным документом (постановлением, решением, приказом, распоряжением) или решением коллегиального органа.</a:t>
            </a:r>
          </a:p>
          <a:p>
            <a:r>
              <a:rPr lang="ru-RU" dirty="0" smtClean="0"/>
              <a:t>Гриф утверждения размещается в правом верхнем углу первого листа документа. Строки реквизита выравниваются по левому краю или центруются относительно самой длинной строки.</a:t>
            </a:r>
          </a:p>
          <a:p>
            <a:r>
              <a:rPr lang="ru-RU" dirty="0" smtClean="0"/>
              <a:t>При утверждении документа должностным лицом гриф утверждения состоит из слова УТВЕРЖДАЮ, наименования должности лица, утверждающего документ, его подписи, инициалов, фамилии и даты утверждения.</a:t>
            </a:r>
          </a:p>
          <a:p>
            <a:endParaRPr lang="ru-RU" dirty="0" smtClean="0"/>
          </a:p>
          <a:p>
            <a:r>
              <a:rPr lang="ru-RU" dirty="0" smtClean="0"/>
              <a:t>Пример -</a:t>
            </a:r>
          </a:p>
          <a:p>
            <a:pPr algn="r">
              <a:buNone/>
            </a:pPr>
            <a:r>
              <a:rPr lang="ru-RU" dirty="0" smtClean="0"/>
              <a:t>     УТВЕРЖДАЮ</a:t>
            </a:r>
          </a:p>
          <a:p>
            <a:pPr algn="r">
              <a:buNone/>
            </a:pPr>
            <a:r>
              <a:rPr lang="ru-RU" dirty="0" smtClean="0"/>
              <a:t> Руководитель Федерального</a:t>
            </a:r>
          </a:p>
          <a:p>
            <a:pPr algn="r">
              <a:buNone/>
            </a:pPr>
            <a:r>
              <a:rPr lang="ru-RU" dirty="0" smtClean="0"/>
              <a:t>       архивного агентства</a:t>
            </a:r>
          </a:p>
          <a:p>
            <a:pPr algn="r">
              <a:buNone/>
            </a:pPr>
            <a:r>
              <a:rPr lang="ru-RU" dirty="0" smtClean="0"/>
              <a:t>      Подпись И.О. Фамилия</a:t>
            </a:r>
          </a:p>
          <a:p>
            <a:pPr algn="r">
              <a:buNone/>
            </a:pPr>
            <a:r>
              <a:rPr lang="ru-RU" dirty="0" smtClean="0"/>
              <a:t>      Дата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58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48979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реквизита «гриф утверждения документа»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 утверждении документа распорядительным документом гриф утверждения состоит из слова УТВЕРЖДЕН (УТВЕРЖДЕНА, УТВЕРЖДЕНЫ или УТВЕРЖДЕНО), согласованного с наименованием вида утверждаемого документа, наименования распорядительного документа в творительном падеже, его даты, номера.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Примеры - (Регламент)       </a:t>
            </a:r>
          </a:p>
          <a:p>
            <a:pPr algn="r"/>
            <a:r>
              <a:rPr lang="ru-RU" dirty="0" smtClean="0"/>
              <a:t> УТВЕРЖДЕН</a:t>
            </a:r>
          </a:p>
          <a:p>
            <a:pPr algn="r">
              <a:buNone/>
            </a:pPr>
            <a:r>
              <a:rPr lang="ru-RU" dirty="0" smtClean="0"/>
              <a:t>                    приказом АО "Профиль"</a:t>
            </a:r>
          </a:p>
          <a:p>
            <a:pPr algn="r">
              <a:buNone/>
            </a:pPr>
            <a:r>
              <a:rPr lang="ru-RU" dirty="0" smtClean="0"/>
              <a:t>                   от 5 апреля 2015 г. N 82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(Правила)         </a:t>
            </a:r>
          </a:p>
          <a:p>
            <a:pPr algn="r"/>
            <a:r>
              <a:rPr lang="ru-RU" dirty="0" smtClean="0"/>
              <a:t>  УТВЕРЖДЕНЫ</a:t>
            </a:r>
          </a:p>
          <a:p>
            <a:pPr algn="r">
              <a:buNone/>
            </a:pPr>
            <a:r>
              <a:rPr lang="ru-RU" dirty="0" smtClean="0"/>
              <a:t>                    приказом АО "Профиль"</a:t>
            </a:r>
          </a:p>
          <a:p>
            <a:pPr algn="r">
              <a:buNone/>
            </a:pPr>
            <a:r>
              <a:rPr lang="ru-RU" dirty="0" smtClean="0"/>
              <a:t>                   от 6 апреля 2015 г. N 83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При утверждении документа коллегиальным органом, решения которого фиксируются в протоколе, в грифе утверждения указывается наименование органа, решением которого утвержден документ, дата и номер протокола (в скобках).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Пример -    (Положение)</a:t>
            </a:r>
          </a:p>
          <a:p>
            <a:pPr algn="r">
              <a:buNone/>
            </a:pPr>
            <a:r>
              <a:rPr lang="ru-RU" dirty="0" smtClean="0"/>
              <a:t>              УТВЕРЖДЕНО</a:t>
            </a:r>
          </a:p>
          <a:p>
            <a:pPr algn="r">
              <a:buNone/>
            </a:pPr>
            <a:r>
              <a:rPr lang="ru-RU" dirty="0" smtClean="0"/>
              <a:t>    Советом директоров АО "Профиль"</a:t>
            </a:r>
          </a:p>
          <a:p>
            <a:pPr algn="r">
              <a:buNone/>
            </a:pPr>
            <a:r>
              <a:rPr lang="ru-RU" dirty="0" smtClean="0"/>
              <a:t>    (протокол от 12.12.2015 N 12)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73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Согласование </a:t>
            </a:r>
            <a:r>
              <a:rPr lang="ru-RU" sz="4000" b="1" dirty="0" smtClean="0"/>
              <a:t> проектов документов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Согласование проекта документа проводится до его подписания руководителем в целях оценки соответствия проекта законодательству Российской Федерации, локальным нормативным актам организации, качества и эффективности предлагаемого решения.</a:t>
            </a:r>
          </a:p>
          <a:p>
            <a:r>
              <a:rPr lang="ru-RU" dirty="0" smtClean="0"/>
              <a:t>Согласование проекта документа организуется непосредственным исполнителем (составителем) и руководителем подразделения-исполнителя и проводится в пределах установленного срока исполнения.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ПРИМЕРНЫЙ ПЕРЕЧЕНЬ УТВЕРЖДАЕМЫХ ДОКУМЕНТОВ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5007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  Акты (проверок, ревизий; списания; экспертизы; ликвидации организаций).</a:t>
            </a:r>
          </a:p>
          <a:p>
            <a:pPr>
              <a:buNone/>
            </a:pPr>
            <a:r>
              <a:rPr lang="ru-RU" dirty="0" smtClean="0"/>
              <a:t>2.  Графики работ, отпусков, сменности.</a:t>
            </a:r>
          </a:p>
          <a:p>
            <a:pPr>
              <a:buNone/>
            </a:pPr>
            <a:r>
              <a:rPr lang="ru-RU" dirty="0" smtClean="0"/>
              <a:t>3.  Инструкции, должностные инструкции.</a:t>
            </a:r>
          </a:p>
          <a:p>
            <a:pPr>
              <a:buNone/>
            </a:pPr>
            <a:r>
              <a:rPr lang="ru-RU" dirty="0" smtClean="0"/>
              <a:t>4.  Классификаторы информации, документов.</a:t>
            </a:r>
          </a:p>
          <a:p>
            <a:pPr>
              <a:buNone/>
            </a:pPr>
            <a:r>
              <a:rPr lang="ru-RU" dirty="0" smtClean="0"/>
              <a:t>5.  Методические рекомендации, методические указания и методики.</a:t>
            </a:r>
          </a:p>
          <a:p>
            <a:pPr>
              <a:buNone/>
            </a:pPr>
            <a:r>
              <a:rPr lang="ru-RU" dirty="0" smtClean="0"/>
              <a:t>6.  Номенклатура дел организации.</a:t>
            </a:r>
          </a:p>
          <a:p>
            <a:pPr>
              <a:buNone/>
            </a:pPr>
            <a:r>
              <a:rPr lang="ru-RU" dirty="0" smtClean="0"/>
              <a:t>7.  Нормы и нормативы (времени, численности работников, расхода сырья и материалов, электроэнергии).</a:t>
            </a:r>
          </a:p>
          <a:p>
            <a:pPr>
              <a:buNone/>
            </a:pPr>
            <a:r>
              <a:rPr lang="ru-RU" dirty="0" smtClean="0"/>
              <a:t>8.  Описи дел (постоянного, временных (свыше 10 лет) сроков хранения и по личному составу).</a:t>
            </a:r>
          </a:p>
          <a:p>
            <a:pPr>
              <a:buNone/>
            </a:pPr>
            <a:r>
              <a:rPr lang="ru-RU" dirty="0" smtClean="0"/>
              <a:t>9.  Перечни (должностей, организаций, видов информации, документов).</a:t>
            </a:r>
          </a:p>
          <a:p>
            <a:pPr>
              <a:buNone/>
            </a:pPr>
            <a:r>
              <a:rPr lang="ru-RU" dirty="0" smtClean="0"/>
              <a:t>10.  Политики.</a:t>
            </a:r>
          </a:p>
          <a:p>
            <a:pPr>
              <a:buNone/>
            </a:pPr>
            <a:r>
              <a:rPr lang="ru-RU" dirty="0" smtClean="0"/>
              <a:t>11.  Положения (о подразделениях, премировании, аттестации).</a:t>
            </a:r>
          </a:p>
          <a:p>
            <a:pPr>
              <a:buNone/>
            </a:pPr>
            <a:r>
              <a:rPr lang="ru-RU" dirty="0" smtClean="0"/>
              <a:t>12.  Порядки.</a:t>
            </a:r>
          </a:p>
          <a:p>
            <a:pPr>
              <a:buNone/>
            </a:pPr>
            <a:r>
              <a:rPr lang="ru-RU" dirty="0" smtClean="0"/>
              <a:t>13.  Правила.</a:t>
            </a:r>
          </a:p>
          <a:p>
            <a:pPr>
              <a:buNone/>
            </a:pPr>
            <a:r>
              <a:rPr lang="ru-RU" dirty="0" smtClean="0"/>
              <a:t>14.  Регламенты (в том числе регламенты бизнес-процессов).</a:t>
            </a:r>
          </a:p>
          <a:p>
            <a:pPr>
              <a:buNone/>
            </a:pPr>
            <a:r>
              <a:rPr lang="ru-RU" dirty="0" smtClean="0"/>
              <a:t>15.  Стандарты организации.</a:t>
            </a:r>
          </a:p>
          <a:p>
            <a:pPr>
              <a:buNone/>
            </a:pPr>
            <a:r>
              <a:rPr lang="ru-RU" dirty="0" smtClean="0"/>
              <a:t>16.  Уставы.</a:t>
            </a:r>
          </a:p>
          <a:p>
            <a:pPr>
              <a:buNone/>
            </a:pPr>
            <a:r>
              <a:rPr lang="ru-RU" dirty="0" smtClean="0"/>
              <a:t>17.  Унифицированные формы документов.</a:t>
            </a:r>
          </a:p>
          <a:p>
            <a:pPr>
              <a:buNone/>
            </a:pPr>
            <a:r>
              <a:rPr lang="ru-RU" dirty="0" smtClean="0"/>
              <a:t>18.  Штатное расписание.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25 - Отметка об исполнителе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включает фамилию, имя и отчество исполнителя, номер его телефона. Отметка об исполнителе может дополняться наименованием должности, структурного подразделения и электронным адресом исполнителя.</a:t>
            </a:r>
          </a:p>
          <a:p>
            <a:r>
              <a:rPr lang="ru-RU" dirty="0" smtClean="0"/>
              <a:t>Отметка об исполнителе оформляется на лицевой стороне последнего листа документа от границы левого поля или, при отсутствии места, - на оборотной стороне внизу слева.</a:t>
            </a:r>
          </a:p>
          <a:p>
            <a:r>
              <a:rPr lang="ru-RU" dirty="0" smtClean="0"/>
              <a:t>Отметка об исполнителе может оформляться как нижний колонтитул и печататься шрифтом меньшего размера.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pPr>
              <a:buNone/>
            </a:pPr>
            <a:r>
              <a:rPr lang="ru-RU" sz="2200" dirty="0" smtClean="0"/>
              <a:t>Забелин Иван Андреевич, </a:t>
            </a:r>
          </a:p>
          <a:p>
            <a:pPr>
              <a:buNone/>
            </a:pPr>
            <a:r>
              <a:rPr lang="ru-RU" sz="2200" dirty="0" smtClean="0"/>
              <a:t>Контрольное управление,</a:t>
            </a:r>
          </a:p>
          <a:p>
            <a:pPr>
              <a:buNone/>
            </a:pPr>
            <a:r>
              <a:rPr lang="ru-RU" sz="2200" dirty="0" smtClean="0"/>
              <a:t> ведущий специалист, </a:t>
            </a:r>
          </a:p>
          <a:p>
            <a:pPr>
              <a:buNone/>
            </a:pPr>
            <a:r>
              <a:rPr lang="ru-RU" sz="2200" dirty="0" smtClean="0"/>
              <a:t>+7(495) 924-45-67, </a:t>
            </a:r>
            <a:r>
              <a:rPr lang="ru-RU" sz="2200" dirty="0" err="1" smtClean="0"/>
              <a:t>Zabelin@gov.ru</a:t>
            </a:r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85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Согласование проектов документов с работниками организации и/или другими организациями организует исполнитель после согласования в рабочем порядке проекта документа с руководителем структурного подразделения.</a:t>
            </a:r>
          </a:p>
          <a:p>
            <a:r>
              <a:rPr lang="ru-RU" dirty="0" smtClean="0"/>
              <a:t>Проекты документов согласуются:</a:t>
            </a:r>
          </a:p>
          <a:p>
            <a:pPr>
              <a:buNone/>
            </a:pPr>
            <a:r>
              <a:rPr lang="ru-RU" dirty="0" smtClean="0"/>
              <a:t>- непосредственным исполнителем и руководителем подразделения-исполнителя;</a:t>
            </a:r>
          </a:p>
          <a:p>
            <a:pPr>
              <a:buNone/>
            </a:pPr>
            <a:r>
              <a:rPr lang="ru-RU" dirty="0" smtClean="0"/>
              <a:t>- соисполнителями (при их наличии);</a:t>
            </a:r>
          </a:p>
          <a:p>
            <a:pPr>
              <a:buNone/>
            </a:pPr>
            <a:r>
              <a:rPr lang="ru-RU" dirty="0" smtClean="0"/>
              <a:t>- руководителями структурных подразделений, работниками организации, направления деятельности и/или функциональные обязанности которых затрагиваются в проекте документа и/или которые указаны в проекте документа в качестве исполнителей (в случае временного отсутствия руководителя подразделения проект документа визирует лицо, временно исполняющее его обязанности);</a:t>
            </a:r>
          </a:p>
          <a:p>
            <a:pPr>
              <a:buNone/>
            </a:pPr>
            <a:r>
              <a:rPr lang="ru-RU" dirty="0" smtClean="0"/>
              <a:t>- заместителями руководителя организации, курирующими затронутые в проекте документа вопросы (если документ подписывается (утверждается) руководителем организации);</a:t>
            </a:r>
          </a:p>
          <a:p>
            <a:pPr>
              <a:buNone/>
            </a:pPr>
            <a:r>
              <a:rPr lang="ru-RU" dirty="0" smtClean="0"/>
              <a:t>-  юридической службой (проектов ЛНА, проектов приказов);</a:t>
            </a:r>
          </a:p>
          <a:p>
            <a:pPr>
              <a:buNone/>
            </a:pPr>
            <a:r>
              <a:rPr lang="ru-RU" dirty="0" smtClean="0"/>
              <a:t>- службой делопроизводства.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20 - Гриф согласования документа 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проставляется на документах, согласованных органами власти, организациями, должностными лицами.</a:t>
            </a:r>
          </a:p>
          <a:p>
            <a:pPr>
              <a:buNone/>
            </a:pPr>
            <a:r>
              <a:rPr lang="ru-RU" dirty="0" smtClean="0"/>
              <a:t>Может проставляться:</a:t>
            </a:r>
          </a:p>
          <a:p>
            <a:pPr>
              <a:buNone/>
            </a:pPr>
            <a:r>
              <a:rPr lang="ru-RU" dirty="0" smtClean="0"/>
              <a:t>- на первом листе документа (если документ имеет титульный лист, - на титульном листе) в левом верхнем углу на уровне грифа утверждения или под наименованием документа ближе к нижнему полю);</a:t>
            </a:r>
          </a:p>
          <a:p>
            <a:pPr>
              <a:buNone/>
            </a:pPr>
            <a:r>
              <a:rPr lang="ru-RU" dirty="0" smtClean="0"/>
              <a:t>- на последнем листе документа под текстом;</a:t>
            </a:r>
          </a:p>
          <a:p>
            <a:pPr>
              <a:buNone/>
            </a:pPr>
            <a:r>
              <a:rPr lang="ru-RU" dirty="0" smtClean="0"/>
              <a:t>- на листе согласования, являющемся неотъемлемой частью документа.</a:t>
            </a:r>
          </a:p>
          <a:p>
            <a:r>
              <a:rPr lang="ru-RU" dirty="0" smtClean="0"/>
              <a:t>Гриф согласования состоит из слова СОГЛАСОВАНО, должности лица, которым согласован документ (включая наименование организации), его собственноручной подписи, инициалов, фамилии, даты согласования.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СОГЛАСОВАНО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Директор ВНИИДАД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(подпись) И.О. Фамилия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Дата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5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29642" cy="71438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реквизита «гриф согласования документа</a:t>
            </a: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согласование осуществляется коллегиальным органом, в грифе согласования указывают сведения об органе, согласовавшем документ, дате и номере протокола, в котором зафиксировано решение о согласовании. Если согласование осуществляется письмом, указывают вид документа, организацию - автора документа, дату и номер письма.</a:t>
            </a:r>
          </a:p>
          <a:p>
            <a:pPr>
              <a:buNone/>
            </a:pPr>
            <a:r>
              <a:rPr lang="ru-RU" dirty="0" smtClean="0"/>
              <a:t>Примеры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1.  СОГЛАСОВАНО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Советом директоров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АО "Профиль"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(протокол от ____ N __)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2.  СОГЛАСОВАНО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письмом </a:t>
            </a:r>
            <a:r>
              <a:rPr lang="ru-RU" dirty="0" err="1" smtClean="0"/>
              <a:t>Росархива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от _________ N 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9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Проекты документов, реализация которых требует финансовых затрат, согласовываются с финансовым подразделением.</a:t>
            </a:r>
          </a:p>
          <a:p>
            <a:r>
              <a:rPr lang="ru-RU" dirty="0" smtClean="0"/>
              <a:t>Не допускается направлять на согласование проект документа одновременно двум или более работникам одного структурного подразделения. В качестве лиц, согласующих проект документа, должны выступать преимущественно руководители структурных подразделений.</a:t>
            </a:r>
          </a:p>
          <a:p>
            <a:r>
              <a:rPr lang="ru-RU" dirty="0" smtClean="0"/>
              <a:t>Внешнее согласование проекта документа осуществляется посредством направления проекта в другую организацию с сопроводительным письмом, в котором указывается срок согласования.</a:t>
            </a:r>
          </a:p>
          <a:p>
            <a:r>
              <a:rPr lang="ru-RU" dirty="0" smtClean="0"/>
              <a:t>Сроки согласования документов устанавливаются индивидуальной инструкцией по делопроизводству и/или иными локальными нормативными актами в зависимости от вида документа и объема документа, включая приложения к нему.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Сроки согласования документов составляют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проекты деловых (служебных) писем - 1 - 3 рабочих дня;</a:t>
            </a:r>
          </a:p>
          <a:p>
            <a:pPr>
              <a:buNone/>
            </a:pPr>
            <a:r>
              <a:rPr lang="ru-RU" dirty="0" smtClean="0"/>
              <a:t>- проекты приказов без приложений - 1 - 3 рабочих дня;</a:t>
            </a:r>
          </a:p>
          <a:p>
            <a:pPr>
              <a:buNone/>
            </a:pPr>
            <a:r>
              <a:rPr lang="ru-RU" dirty="0" smtClean="0"/>
              <a:t>- проекты приказов с приложениями справочного характера - 3 - 5 рабочих дней;</a:t>
            </a:r>
          </a:p>
          <a:p>
            <a:pPr>
              <a:buNone/>
            </a:pPr>
            <a:r>
              <a:rPr lang="ru-RU" dirty="0" smtClean="0"/>
              <a:t>- проекты приказов с приложением локальных нормативных актов в зависимости от их объема (не более 50 страниц) - 5 - 10 рабочих дней;</a:t>
            </a:r>
          </a:p>
          <a:p>
            <a:pPr>
              <a:buNone/>
            </a:pPr>
            <a:r>
              <a:rPr lang="ru-RU" dirty="0" smtClean="0"/>
              <a:t>- проекты локальных нормативных актов, утверждаемых непосредственно подписью руководителя (не более 50 страниц) - 5 - 10 рабочих дней;</a:t>
            </a:r>
          </a:p>
          <a:p>
            <a:pPr>
              <a:buNone/>
            </a:pPr>
            <a:r>
              <a:rPr lang="ru-RU" dirty="0" smtClean="0"/>
              <a:t>- проекты протоколов заседаний (совещаний) при необходимости их согласования, в зависимости от объема документа - 1 - 3 рабочих дня.</a:t>
            </a:r>
          </a:p>
          <a:p>
            <a:r>
              <a:rPr lang="ru-RU" dirty="0" smtClean="0"/>
              <a:t>Сроки согласования проектов документов, направляемых на внешнее согласование не должны составлять более 30 календарных дней.</a:t>
            </a:r>
          </a:p>
          <a:p>
            <a:r>
              <a:rPr lang="ru-RU" dirty="0" smtClean="0"/>
              <a:t>В конкретных случаях в зависимости от содержания и назначения документа срок согласования может быть сокращен или увеличен по решению руководителя, курирующего направление деятельности, по которому готовится проект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Оформление результатов согласования ЛНА и распорядительных документов осуществляется в виде виз, проставляемых заинтересованными лицами на последнем листе проекта документа (на его лицевой или оборотной стороне) или на отдельном листе согласования, являющемся неотъемлемой частью документа. </a:t>
            </a:r>
          </a:p>
          <a:p>
            <a:r>
              <a:rPr lang="ru-RU" dirty="0" smtClean="0"/>
              <a:t>При согласовании деловых (служебных) писем визы проставляются на копии письма (визовой экземпляр), который после подписания подлинника письма и его регистрации помещается в дело, или на обороте подлинника письма, если письмо направляется адресату по факсу или электронной почте. Этот же экземпляр письма после отправки адресату (по факсу или электронной почте в виде электронной копии) помещается в дело.</a:t>
            </a:r>
          </a:p>
          <a:p>
            <a:r>
              <a:rPr lang="ru-RU" dirty="0" smtClean="0"/>
              <a:t>Проекты протоколов визируются лицами, выступавшими на заседании (совещании) путем проставления визы на левом поле документа напротив записи выступления соответствующего работника.</a:t>
            </a:r>
          </a:p>
          <a:p>
            <a:r>
              <a:rPr lang="ru-RU" dirty="0" smtClean="0"/>
              <a:t>При согласовании проектов внутренних документов, созданных на бумажном носителе, визы проставляются непосредственно на проекте документа.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1888</Words>
  <Application>Microsoft Office PowerPoint</Application>
  <PresentationFormat>Экран (4:3)</PresentationFormat>
  <Paragraphs>179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Поток</vt:lpstr>
      <vt:lpstr>Согласование проектов документов. Подписание (утверждение) проектов документов </vt:lpstr>
      <vt:lpstr>Согласование  проектов документов</vt:lpstr>
      <vt:lpstr>25 - Отметка об исполнителе</vt:lpstr>
      <vt:lpstr>Презентация PowerPoint</vt:lpstr>
      <vt:lpstr>20 - Гриф согласования документа </vt:lpstr>
      <vt:lpstr>Использование реквизита «гриф согласования документа»</vt:lpstr>
      <vt:lpstr>Презентация PowerPoint</vt:lpstr>
      <vt:lpstr>Сроки согласования документов составляют</vt:lpstr>
      <vt:lpstr>Презентация PowerPoint</vt:lpstr>
      <vt:lpstr>Презентация PowerPoint</vt:lpstr>
      <vt:lpstr>Презентация PowerPoint</vt:lpstr>
      <vt:lpstr>Подписание документа</vt:lpstr>
      <vt:lpstr>22 - Подпись</vt:lpstr>
      <vt:lpstr>Использование реквизита «подпись»</vt:lpstr>
      <vt:lpstr>Подписание документа</vt:lpstr>
      <vt:lpstr>Использование реквизита «подпись»</vt:lpstr>
      <vt:lpstr>Утверждение документа</vt:lpstr>
      <vt:lpstr>16 - Гриф утверждения документа</vt:lpstr>
      <vt:lpstr>Использование реквизита «гриф утверждения документа»</vt:lpstr>
      <vt:lpstr>ПРИМЕРНЫЙ ПЕРЕЧЕНЬ УТВЕРЖДАЕМЫХ ДОКУМЕНТОВ </vt:lpstr>
    </vt:vector>
  </TitlesOfParts>
  <Company>wotk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проектов документов. Подписание (утверждение) проектов документов </dc:title>
  <dc:creator>EVidrina</dc:creator>
  <cp:lastModifiedBy>User</cp:lastModifiedBy>
  <cp:revision>7</cp:revision>
  <dcterms:created xsi:type="dcterms:W3CDTF">2018-10-24T17:36:00Z</dcterms:created>
  <dcterms:modified xsi:type="dcterms:W3CDTF">2021-04-03T13:33:52Z</dcterms:modified>
</cp:coreProperties>
</file>