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9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1" r:id="rId18"/>
    <p:sldId id="272" r:id="rId19"/>
    <p:sldId id="273" r:id="rId20"/>
    <p:sldId id="274" r:id="rId21"/>
    <p:sldId id="275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035653-A4CD-4605-AACE-E98FE8928AF9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703DF7-F2ED-406D-8B1A-A294EDEFA5A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.tspor.ru/npd-doc.aspx?npmid=99&amp;npid=42022371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.tspor.ru/npd-doc.aspx?npmid=99&amp;npid=902335881&amp;anchor=ZAP2QK43MR#ZAP2QK43MR" TargetMode="External"/><Relationship Id="rId2" Type="http://schemas.openxmlformats.org/officeDocument/2006/relationships/hyperlink" Target="http://e.tspor.ru/npd-doc.aspx?npmid=99&amp;npid=901893454&amp;anchor=ZAP2IL43HR#ZAP2IL43H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.tspor.ru/npd-doc.aspx?npmid=99&amp;npid=902335881&amp;anchor=ZA01U4I3BR#ZA01U4I3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.tspor.ru/npd-doc.aspx?npmid=99&amp;npid=420223713&amp;anchor=ZAP2ICO3K4#ZAP2ICO3K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cgi/online.cgi?req=doc&amp;base=LAW&amp;n=2875&amp;rnd=228224.204803163" TargetMode="External"/><Relationship Id="rId2" Type="http://schemas.openxmlformats.org/officeDocument/2006/relationships/hyperlink" Target="../cgi/online.cgi?req=doc&amp;base=LAW&amp;n=200566&amp;rnd=228224.226351839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36796A9C574FA96532240E332DF51B9C01D860BE93B2D812CD67981E4EFE74519A57E1600184F5A151C69E78BEE8E901C59AA6FA3E74N" TargetMode="External"/><Relationship Id="rId4" Type="http://schemas.openxmlformats.org/officeDocument/2006/relationships/hyperlink" Target="../cgi/online.cgi?req=doc&amp;base=LAW&amp;n=200566&amp;rnd=228224.184743005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документами конфиденциального характера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000636"/>
            <a:ext cx="7854696" cy="1109658"/>
          </a:xfrm>
        </p:spPr>
        <p:txBody>
          <a:bodyPr/>
          <a:lstStyle/>
          <a:p>
            <a:r>
              <a:rPr lang="ru-RU" dirty="0" smtClean="0"/>
              <a:t>Преподаватель Выдрина Е.Ю.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Основные термины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0099"/>
                </a:solidFill>
                <a:latin typeface="Bookman Old Style" pitchFamily="18" charset="0"/>
              </a:rPr>
              <a:t>Разглашение </a:t>
            </a:r>
            <a:r>
              <a:rPr lang="ru-RU" sz="2600" dirty="0">
                <a:solidFill>
                  <a:srgbClr val="000099"/>
                </a:solidFill>
                <a:latin typeface="Bookman Old Style" pitchFamily="18" charset="0"/>
              </a:rPr>
              <a:t>информации, составляющей коммерческую тайну, - действие или бездействие, в результате которых информация, составляющая коммерческую тайну, в любой возможной форме (устной, письменной, иной форме, в том числе с использованием технических средств) становится известной третьим лицам без согласия обладателя такой информации либо вопреки трудовому или гражданско-правовому договору.</a:t>
            </a:r>
          </a:p>
          <a:p>
            <a:pPr algn="just">
              <a:buFont typeface="Wingdings" pitchFamily="2" charset="2"/>
              <a:buChar char="v"/>
            </a:pPr>
            <a:endParaRPr lang="ru-RU" sz="2600" dirty="0">
              <a:solidFill>
                <a:srgbClr val="000099"/>
              </a:solidFill>
              <a:latin typeface="Bookman Old Style" pitchFamily="18" charset="0"/>
            </a:endParaRPr>
          </a:p>
          <a:p>
            <a:endParaRPr lang="ru-RU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285860"/>
            <a:ext cx="8229600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Сведения, которые не могут составлять коммерческую тайну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содержащихся в учредительных документах юридического лица, документах, подтверждающих факт внесения записей о юридических лицах и об индивидуальных предпринимателях в соответствующие государственные реестры;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содержащихся в документах, дающих право на осуществление предпринимательской деятельности;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о составе имущества государственного или муниципального унитарного предприятия, государственного учреждения и об использовании ими средств соответствующих бюджетов;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Сведения, которые не могут составлять коммерческую тайну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dirty="0">
                <a:solidFill>
                  <a:srgbClr val="000099"/>
                </a:solidFill>
                <a:latin typeface="Bookman Old Style" pitchFamily="18" charset="0"/>
              </a:rPr>
              <a:t>о загрязнении окружающей среды, состоянии противопожарной безопасности, санитарно-эпидемиологической и радиационной обстановке, безопасности пищевых продуктов и других факторах, оказывающих негативное воздействие на обеспечение безопасного функционирования производственных объектов, безопасности каждого гражданина и безопасности населения в целом;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dirty="0">
                <a:solidFill>
                  <a:srgbClr val="000099"/>
                </a:solidFill>
                <a:latin typeface="Bookman Old Style" pitchFamily="18" charset="0"/>
              </a:rPr>
              <a:t>о численности, о составе работников, о системе оплаты труда, об условиях труда, в том числе об охране труда, о показателях производственного травматизма и профессиональной заболеваемости, и о наличии свободных рабочих мест;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dirty="0">
                <a:solidFill>
                  <a:srgbClr val="000099"/>
                </a:solidFill>
                <a:latin typeface="Bookman Old Style" pitchFamily="18" charset="0"/>
              </a:rPr>
              <a:t>о задолженности работодателей по выплате заработной платы и по иным социальным выплатам;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Сведения, которые не могут составлять коммерческую тайну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dirty="0">
                <a:solidFill>
                  <a:srgbClr val="000099"/>
                </a:solidFill>
                <a:latin typeface="Bookman Old Style" pitchFamily="18" charset="0"/>
              </a:rPr>
              <a:t>о нарушениях законодательства Российской Федерации и фактах привлечения к ответственности за совершение этих нарушений;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dirty="0">
                <a:solidFill>
                  <a:srgbClr val="000099"/>
                </a:solidFill>
                <a:latin typeface="Bookman Old Style" pitchFamily="18" charset="0"/>
              </a:rPr>
              <a:t>об условиях конкурсов или аукционов по приватизации объектов государственной или муниципальной собственности;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dirty="0">
                <a:solidFill>
                  <a:srgbClr val="000099"/>
                </a:solidFill>
                <a:latin typeface="Bookman Old Style" pitchFamily="18" charset="0"/>
              </a:rPr>
              <a:t>о размерах и структуре доходов некоммерческих организаций, о размерах и составе их имущества, об их расходах, о численности и об оплате труда их работников, об использовании безвозмездного труда граждан в деятельности некоммерческой организации;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dirty="0">
                <a:solidFill>
                  <a:srgbClr val="000099"/>
                </a:solidFill>
                <a:latin typeface="Bookman Old Style" pitchFamily="18" charset="0"/>
              </a:rPr>
              <a:t>о перечне лиц, имеющих право действовать без доверенности от имени юридического лица;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dirty="0">
                <a:solidFill>
                  <a:srgbClr val="000099"/>
                </a:solidFill>
                <a:latin typeface="Bookman Old Style" pitchFamily="18" charset="0"/>
              </a:rPr>
              <a:t>обязательность раскрытия которых или недопустимость ограничения доступа к которым установлена иными федеральными законами.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000" dirty="0">
              <a:solidFill>
                <a:srgbClr val="000099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857364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Меры по охране конфиденциальности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информации</a:t>
            </a:r>
            <a:b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ru-RU" sz="2800" dirty="0" smtClean="0"/>
              <a:t> ст. 10 Федерального закона от 29.07.2004 N 98-ФЗ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</a:b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определение перечня информации, составляющей коммерческую тайну;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ограничение доступа к информации, составляющей коммерческую тайну, путем установления порядка обращения с этой информацией и контроля за соблюдением такого порядка;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учет лиц, получивших доступ к информации, составляющей коммерческую тайну, и (или) лиц, которым такая информация была предоставлена или передана;</a:t>
            </a:r>
          </a:p>
          <a:p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500042"/>
            <a:ext cx="7766076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Меры по охране конфиденциальности информации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</a:rPr>
              <a:t>регулирование отношений по использованию информации, составляющей коммерческую тайну, работниками на основании трудовых договоров и контрагентами на основании гражданско-правовых договоров;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</a:rPr>
              <a:t>нанесение на материальные носители (документы), содержащие информацию, составляющую коммерческую тайну, грифа "Коммерческая тайна" с указанием обладателя этой информации (для юридических лиц - полное наименование и место нахождения, для индивидуальных предпринимателей - фамилия, имя, отчество гражданина, являющегося индивидуальным предпринимателем, и место жительства).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2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EVidrina.MAC\Рабочий стол\kobfidenc_3_130617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257173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C:\Documents and Settings\EVidrina.MAC\Рабочий стол\kobfidenc_4_130617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928802"/>
            <a:ext cx="5500725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Шаг 1. Определяем перечень информации. </a:t>
            </a:r>
            <a:r>
              <a:rPr lang="ru-RU" dirty="0" smtClean="0"/>
              <a:t>В первую очередь необходимо определить перечень информации, составляющей коммерческую тайну </a:t>
            </a:r>
          </a:p>
          <a:p>
            <a:r>
              <a:rPr lang="ru-RU" dirty="0" smtClean="0"/>
              <a:t>Такой перечень может быть утвержден либо в качестве приложения к трудовым договорам с работниками, либо в качестве приложения к локальному нормативному акту, либо вообще отдельным приказом. Главное, чтобы все работники, которые имеют или могут иметь доступ к информации, составляющей коммерческую тайну, были с таким перечнем ознакомлены под роспись.</a:t>
            </a:r>
          </a:p>
          <a:p>
            <a:r>
              <a:rPr lang="ru-RU" dirty="0" smtClean="0"/>
              <a:t>Чем подробнее и точнее будет такой перечень, тем легче работодателю будет доказать в случае разглашения соответствующей информации, что она подпадает под установленный перечень и, соответственно, ее разглашение было недопустимо.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5092" cy="607220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Шаг 2. Принимаем ЛНА.</a:t>
            </a:r>
            <a:r>
              <a:rPr lang="ru-RU" dirty="0" smtClean="0"/>
              <a:t> Следующим важным моментом является принятие локального нормативного акта или актов, регулирующих порядок обращения с информацией, составляющей коммерческую тайну, а также контроль за соблюдением такого порядка.</a:t>
            </a:r>
          </a:p>
          <a:p>
            <a:r>
              <a:rPr lang="ru-RU" dirty="0" smtClean="0"/>
              <a:t>Основным требованием </a:t>
            </a:r>
            <a:r>
              <a:rPr lang="ru-RU" dirty="0" smtClean="0">
                <a:hlinkClick r:id="rId2"/>
              </a:rPr>
              <a:t>Закона</a:t>
            </a:r>
            <a:r>
              <a:rPr lang="ru-RU" dirty="0" smtClean="0"/>
              <a:t> «О коммерческой тайне» является ограничение доступа к информации, составляющей коммерческую тайну.</a:t>
            </a:r>
          </a:p>
          <a:p>
            <a:r>
              <a:rPr lang="ru-RU" dirty="0" smtClean="0"/>
              <a:t>То есть доступ к информации, составляющей коммерческую тайну, должны иметь только те работники, которым такой доступ необходим для нормального осуществления ими своих должностных обязанностей.</a:t>
            </a:r>
          </a:p>
          <a:p>
            <a:r>
              <a:rPr lang="ru-RU" dirty="0" smtClean="0"/>
              <a:t>Вопросы доступа и контроля могут быть урегулированы в локальном нормативном акте, который принято называть положением о коммерческой тайне  (или защите информации, составляющей коммерческую тайну).</a:t>
            </a:r>
          </a:p>
          <a:p>
            <a:r>
              <a:rPr lang="ru-RU" dirty="0" smtClean="0"/>
              <a:t>В таком документе могут быть указаны конкретные меры по установлению режима коммерческой тайны, учитывающие особенности организации; указаны лица, отвечающие за контроль, и должности работников, имеющих доступ к такой информации (порядок «</a:t>
            </a:r>
            <a:r>
              <a:rPr lang="ru-RU" dirty="0" err="1" smtClean="0"/>
              <a:t>грифования</a:t>
            </a:r>
            <a:r>
              <a:rPr lang="ru-RU" dirty="0" smtClean="0"/>
              <a:t>», определение самого грифа «Коммерческая тайна», ответственность за нарушение режима коммерческой тайны и т. д.)</a:t>
            </a:r>
          </a:p>
          <a:p>
            <a:r>
              <a:rPr lang="ru-RU" dirty="0" smtClean="0"/>
              <a:t>Кроме того, очень важно, чтобы в таком документе было четко урегулировано использование работниками электронных ресурсов работодателя (таких, как корпоративные электронная почта, интернет, телефон и др.). Это необходимо по той причине, что в наш век информационных технологий большинство случаев разглашения информации, составляющей коммерческую тайну , связано именно с использованием электронных ресурсов.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6143644"/>
          </a:xfrm>
        </p:spPr>
        <p:txBody>
          <a:bodyPr>
            <a:normAutofit fontScale="62500" lnSpcReduction="20000"/>
          </a:bodyPr>
          <a:lstStyle/>
          <a:p>
            <a:r>
              <a:rPr lang="ru-RU" sz="2700" b="1" dirty="0" smtClean="0"/>
              <a:t>Шаг 3. Учитываем круг лиц, имеющих доступ.</a:t>
            </a:r>
            <a:r>
              <a:rPr lang="ru-RU" sz="2700" dirty="0" smtClean="0"/>
              <a:t> </a:t>
            </a:r>
          </a:p>
          <a:p>
            <a:r>
              <a:rPr lang="ru-RU" sz="2700" dirty="0" smtClean="0"/>
              <a:t>Другим важным элементом режима коммерческой тайны является учет лиц, получивших доступ к информации, составляющей коммерческую тайну , и лиц, которым такая информация была предоставлена или передана.</a:t>
            </a:r>
          </a:p>
          <a:p>
            <a:r>
              <a:rPr lang="ru-RU" sz="2700" dirty="0" smtClean="0"/>
              <a:t>Когда речь идет об учете лиц, получивших доступ к информации, составляющей коммерческую тайну, то, в первую очередь, это касается «внутренних потребителей» (то есть работников компании-работодателя, которые в рамках этой компании как обладателя прав на ноу-хау получают доступ к соответствующим сведениям).</a:t>
            </a:r>
          </a:p>
          <a:p>
            <a:r>
              <a:rPr lang="ru-RU" sz="2700" dirty="0" smtClean="0"/>
              <a:t>Передача информации, составляющей коммерческую тайну, предполагает под собой ее предоставление третьим лицам (например, контрагентам; на основе лицензионных договоров, о которых говорилось выше, и т. д.).</a:t>
            </a:r>
          </a:p>
          <a:p>
            <a:r>
              <a:rPr lang="ru-RU" sz="2700" dirty="0" smtClean="0"/>
              <a:t>В зависимости от получателя информации будут разниться способы оформления учета. Как правило, в отношении работников, имеющих доступ к информации, составляющей коммерческую тайну , утверждается перечень должностей, которые предполагают такой доступ.</a:t>
            </a:r>
          </a:p>
          <a:p>
            <a:r>
              <a:rPr lang="ru-RU" sz="2700" dirty="0" smtClean="0"/>
              <a:t>Безусловно, идеальным вариантом является такое оформление, когда напротив каждой должности указывается конкретная категория информации, составляющей коммерческую тайну , которая требуется для осуществления функций по соответствующей должности.</a:t>
            </a:r>
          </a:p>
          <a:p>
            <a:r>
              <a:rPr lang="ru-RU" sz="2700" dirty="0" smtClean="0"/>
              <a:t>Связано это с тем, что в соответствии с </a:t>
            </a:r>
            <a:r>
              <a:rPr lang="ru-RU" sz="2700" dirty="0" smtClean="0">
                <a:hlinkClick r:id="rId2" tooltip="43. В случае оспаривания работником увольнения по подпункту в пункта 6 части первой статьи 81 Кодекса работодатель обязан представить доказательства, свидетельствующие о том, что сведения, которые работник разгласил, .."/>
              </a:rPr>
              <a:t>п. 43</a:t>
            </a:r>
            <a:r>
              <a:rPr lang="ru-RU" sz="2700" dirty="0" smtClean="0"/>
              <a:t> постановления Пленума Верховного Суда РФ от 17.03.2004 № 2 в случае оспаривания работником увольнения по </a:t>
            </a:r>
            <a:r>
              <a:rPr lang="ru-RU" sz="2700" dirty="0" smtClean="0">
                <a:hlinkClick r:id="rId3" tooltip="в) разглашения охраняемой законом тайны (государственной, коммерческой, служебной и иной), ставшей известной работнику в связи с исполнением им трудовых обязанностей, в том числе разглашения персональных данных другого работник..."/>
              </a:rPr>
              <a:t>подпункту «в»</a:t>
            </a:r>
            <a:r>
              <a:rPr lang="ru-RU" sz="2700" dirty="0" smtClean="0"/>
              <a:t> пункта 6 части первой </a:t>
            </a:r>
            <a:r>
              <a:rPr lang="ru-RU" sz="2700" dirty="0" smtClean="0">
                <a:hlinkClick r:id="rId4" tooltip="Статья 81. Расторжение трудового договора по инициативе работодателя"/>
              </a:rPr>
              <a:t>статьи 81</a:t>
            </a:r>
            <a:r>
              <a:rPr lang="ru-RU" sz="2700" dirty="0" smtClean="0"/>
              <a:t> Трудового кодекса РФ (в том числе за разглашение информации, составляющей коммерческую тайну) работодатель обязан представить доказательства, свидетельствующие о том, что сведения, которые работник разгласил, стали известны ему в связи с исполнением им трудовых обязанностей.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14 -  Гриф ограничения доступа к документу</a:t>
            </a:r>
            <a:b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500" dirty="0" smtClean="0"/>
              <a:t>Реквизит, свидетельствующий об особом характере информации документа и ограничивающий доступ к нему.</a:t>
            </a:r>
            <a:endParaRPr lang="ru-RU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64347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проставляется в правом верхнем углу первого листа документа (проекта документа, сопроводительного письма к документу) на границе верхнего поля при наличии в документе информации, доступ к которой ограничен в соответствии с законодательством Российской Федерации.</a:t>
            </a:r>
          </a:p>
          <a:p>
            <a:r>
              <a:rPr lang="ru-RU" dirty="0" smtClean="0"/>
              <a:t>Виды используемых в организации грифов ограничения доступа должны соответствовать законодательным и иным нормативным правовым актам Российской Федерации и должны быть закреплены в локальных нормативных актах. В состав грифа ограничения доступа к документу входит ограничительная надпись ("Для служебного пользования", "Конфиденциально", "Коммерческая тайна" или др.), которая может дополняться номером экземпляра документа и другими сведениями в соответствии с законодательством Российской Федерации.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Пример -          </a:t>
            </a:r>
            <a:r>
              <a:rPr lang="ru-RU" i="1" dirty="0" smtClean="0"/>
              <a:t>Коммерческая тайна.</a:t>
            </a:r>
          </a:p>
          <a:p>
            <a:pPr algn="r">
              <a:buNone/>
            </a:pPr>
            <a:r>
              <a:rPr lang="ru-RU" i="1" dirty="0" smtClean="0"/>
              <a:t>Экз. N 2</a:t>
            </a:r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576530" cy="578647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Шаг 4. Составляем трудовой </a:t>
            </a:r>
            <a:r>
              <a:rPr lang="ru-RU" b="1" dirty="0" smtClean="0"/>
              <a:t>договор (дополнительное соглашение к трудовому договору). </a:t>
            </a:r>
            <a:r>
              <a:rPr lang="ru-RU" dirty="0" smtClean="0"/>
              <a:t>Отношения между работниками и работодателями по использованию информации, составляющей коммерческую тайну, регулируются трудовыми договорами (будь то сам трудовой договор, приложения к нему или дополнительные соглашения).</a:t>
            </a:r>
          </a:p>
          <a:p>
            <a:r>
              <a:rPr lang="ru-RU" dirty="0" smtClean="0"/>
              <a:t>Пожалуй, самым важным положением трудового договора в рассматриваемом контексте является обязанность работника не разглашать информацию, составляющую коммерческую тайну, которую он получает в процессе осуществления своих должностных обязанностей.</a:t>
            </a:r>
          </a:p>
          <a:p>
            <a:r>
              <a:rPr lang="ru-RU" dirty="0" smtClean="0"/>
              <a:t>При этом наиболее серьезной обязанностью работодателя применительно к режиму коммерческой тайны является создание для работников необходимых условий для соблюдения ими установленного работодателем режима коммерческой тайны (</a:t>
            </a:r>
            <a:r>
              <a:rPr lang="ru-RU" dirty="0" smtClean="0">
                <a:hlinkClick r:id="rId2" tooltip="1. В целях охраны конфиденциальности информации работодатель обязан: 1) ознакомить под расписку работника, доступ которого к информации, составляющей коммерческую тайну, необходим для выполнения им своих трудовых обязанностей, .."/>
              </a:rPr>
              <a:t>ч. 1 ст. 11 Закона</a:t>
            </a:r>
            <a:r>
              <a:rPr lang="ru-RU" dirty="0" smtClean="0"/>
              <a:t> «О коммерческой тайне»).</a:t>
            </a:r>
          </a:p>
          <a:p>
            <a:r>
              <a:rPr lang="ru-RU" dirty="0" smtClean="0"/>
              <a:t>В данном случае имеется в виду то, что работодатель может создать условия, при которых нормальная работа и соблюдение режима коммерческой тайны несовместимы – это, конечно же, недопустимо.</a:t>
            </a:r>
          </a:p>
          <a:p>
            <a:r>
              <a:rPr lang="ru-RU" dirty="0" smtClean="0"/>
              <a:t>Безусловно, вместить все права и обязанности работника и работодателя в текст трудового договора невозможно, поэтому в тексте трудового договора можно сделать отсылку на то, что вопросы, не урегулированные в трудовом договоре, регулируются положением о коммерческой тайне  и (или) иными локальными нормативными актами.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505092" cy="524829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Шаг 5. Ставим гриф «Коммерческая тайна». </a:t>
            </a:r>
            <a:r>
              <a:rPr lang="ru-RU" dirty="0" smtClean="0"/>
              <a:t>Наконец, все материальные носители информации, составляющей коммерческую тайну, должны быть промаркированы грифом «Коммерческая тайна» по установленной форме.</a:t>
            </a:r>
          </a:p>
          <a:p>
            <a:r>
              <a:rPr lang="ru-RU" dirty="0" smtClean="0"/>
              <a:t>В качестве примера </a:t>
            </a:r>
            <a:r>
              <a:rPr lang="ru-RU" dirty="0" smtClean="0"/>
              <a:t>: </a:t>
            </a:r>
            <a:r>
              <a:rPr lang="ru-RU" dirty="0" smtClean="0"/>
              <a:t>электронное письмо до тех пор, пока оно не распечатано, не является материальным носителем информации и, соответственно, проставлять в нем гриф необязательно.</a:t>
            </a:r>
          </a:p>
          <a:p>
            <a:r>
              <a:rPr lang="ru-RU" dirty="0" smtClean="0"/>
              <a:t>Однако когда такое письмо будет распечатано, оно уже станет материальным носителем, и если в нем будет содержаться информация, составляющая коммерческую тайну, то отсутствие на письме грифа сделает такую информацию </a:t>
            </a:r>
            <a:r>
              <a:rPr lang="ru-RU" dirty="0" err="1" smtClean="0"/>
              <a:t>неохраноспособной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работы с конфиденциальными документами сотрудник должен быть обеспечен: </a:t>
            </a:r>
            <a:endParaRPr lang="ru-RU" dirty="0" smtClean="0"/>
          </a:p>
          <a:p>
            <a:r>
              <a:rPr lang="ru-RU" dirty="0" smtClean="0"/>
              <a:t>постоянным </a:t>
            </a:r>
            <a:r>
              <a:rPr lang="ru-RU" dirty="0" smtClean="0"/>
              <a:t>рабочим местом, </a:t>
            </a:r>
            <a:endParaRPr lang="ru-RU" dirty="0" smtClean="0"/>
          </a:p>
          <a:p>
            <a:r>
              <a:rPr lang="ru-RU" dirty="0" smtClean="0"/>
              <a:t>личным </a:t>
            </a:r>
            <a:r>
              <a:rPr lang="ru-RU" dirty="0" smtClean="0"/>
              <a:t>сейфом (металлическим шкафом), кейсом для хранения и переноса конфиденциальных документов, номерной личной металлической печатью. </a:t>
            </a:r>
            <a:endParaRPr lang="ru-RU" dirty="0" smtClean="0"/>
          </a:p>
          <a:p>
            <a:r>
              <a:rPr lang="ru-RU" dirty="0" smtClean="0"/>
              <a:t>Рабочее </a:t>
            </a:r>
            <a:r>
              <a:rPr lang="ru-RU" dirty="0" smtClean="0"/>
              <a:t>место исполнителя должно быть размещено таким образом, чтобы была исключена возможность обозрения находящихся на столе документов лицами, не имеющими к ним отношения. Экран компьютера не должен быть виден коллегам по рабочему помещению, посетителям, в окно и от входной двери. </a:t>
            </a:r>
            <a:endParaRPr lang="ru-RU" dirty="0" smtClean="0"/>
          </a:p>
          <a:p>
            <a:r>
              <a:rPr lang="ru-RU" dirty="0" smtClean="0"/>
              <a:t>Помещение</a:t>
            </a:r>
            <a:r>
              <a:rPr lang="ru-RU" dirty="0" smtClean="0"/>
              <a:t>, в котором конфиденциальная информация обрабатывается на ЭВМ, должно иметь защиту от технических средств промышленного шпионажа. На рабочем столе всегда должен находиться только тот конфиденциальный документ и материалы к нему, с которыми в данный момент работает сотрудник. Другие документы должны быть заперты в сейфе.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Сотрудникам не разрешается хранить конфиденциальные документы, дела, дискеты на рабочем столе, в ящиках рабочего стола, неприспособленных шкафах. Ключи от сейфа и кейса, металлическая печать постоянно хранятся у сотрудника. Прочитанные листы конфиденциального документа всегда должны лежать текстом вниз.</a:t>
            </a:r>
          </a:p>
          <a:p>
            <a:r>
              <a:rPr lang="ru-RU" dirty="0" smtClean="0"/>
              <a:t>Если к рабочему столу подходит кто-либо из сотрудников, исполнителю следует перевернуть лист, с которым он работает, текстом вниз. При выходе из помещения на любое время исполнитель должен убрать в сейф все документы и материалы, запереть сейф, заблокировать компьютер и, если в помещении не остаются другие сотрудники, запереть входную дверь.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Всем сотрудникам фирмы, работающим с конфиденциальными документами, делами, информацией, запрещается: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• использовать конфиденциальные сведения в публикациях, открытых документах, докладах и интервью, рекламных материалах, выставочных проспектах и любых других информационных сообщениях массового распространения;</a:t>
            </a:r>
          </a:p>
          <a:p>
            <a:pPr>
              <a:buNone/>
            </a:pPr>
            <a:r>
              <a:rPr lang="ru-RU" dirty="0" smtClean="0"/>
              <a:t>• сообщать кому-либо (в том числе коллегам по работе или родственникам) устно или письменно конфиденциальную информацию, несанкционированно передавать документы, даже если это связано со служебной деятельностью;</a:t>
            </a:r>
          </a:p>
          <a:p>
            <a:pPr>
              <a:buNone/>
            </a:pPr>
            <a:r>
              <a:rPr lang="ru-RU" dirty="0" smtClean="0"/>
              <a:t>• вести переговоры, содержащие конфиденциальные сведения, по незащищенным линиям связи, в неприспособленных помещениях, в присутствии посторонних лиц;</a:t>
            </a:r>
          </a:p>
          <a:p>
            <a:pPr>
              <a:buNone/>
            </a:pPr>
            <a:r>
              <a:rPr lang="ru-RU" dirty="0" smtClean="0"/>
              <a:t>• обсуждать конфиденциальные вопросы в местах общего пользования (в том числе в любых видах транспорта — служебном, личном, общественном);</a:t>
            </a:r>
          </a:p>
          <a:p>
            <a:pPr>
              <a:buNone/>
            </a:pPr>
            <a:r>
              <a:rPr lang="ru-RU" dirty="0" smtClean="0"/>
              <a:t>• знакомиться с документами, делами и базами данных других сотрудников, работать с их компьютерами без письменного разрешения первого руководителя;</a:t>
            </a:r>
          </a:p>
          <a:p>
            <a:pPr>
              <a:buNone/>
            </a:pPr>
            <a:r>
              <a:rPr lang="ru-RU" dirty="0" smtClean="0"/>
              <a:t>• переписывать сведения из документов в личные дневники, карточки учета работы, календари, еженедельники и т.п., переносить их в справочные и личные учетно-плановые </a:t>
            </a:r>
            <a:r>
              <a:rPr lang="ru-RU" dirty="0" err="1" smtClean="0"/>
              <a:t>массивыЭВМ</a:t>
            </a:r>
            <a:r>
              <a:rPr lang="ru-RU" dirty="0" smtClean="0"/>
              <a:t>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Всем сотрудникам фирмы, работающим с конфиденциальными документами, делами, информацией, запрещается: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• вносить и пользоваться в помещениях фирмы личными фото- и </a:t>
            </a:r>
            <a:r>
              <a:rPr lang="ru-RU" dirty="0" err="1" smtClean="0"/>
              <a:t>видеоаппаратами</a:t>
            </a:r>
            <a:r>
              <a:rPr lang="ru-RU" dirty="0" smtClean="0"/>
              <a:t>, компьютерами, аудиотехникой, магнитофонами, плейерами, переговорными устройствами, техническими носителями информации (дискетами и др.), радиотелефонами, копировальными аппаратами;</a:t>
            </a:r>
          </a:p>
          <a:p>
            <a:pPr>
              <a:buNone/>
            </a:pPr>
            <a:r>
              <a:rPr lang="ru-RU" dirty="0" smtClean="0"/>
              <a:t>• выносить из здания фирмы любые (в том числе открытые) служебные документы без письменного разрешения первого руководителя;</a:t>
            </a:r>
          </a:p>
          <a:p>
            <a:pPr>
              <a:buNone/>
            </a:pPr>
            <a:r>
              <a:rPr lang="ru-RU" dirty="0" smtClean="0"/>
              <a:t>• оставлять документы на рабочем столе или работающий компьютер при выходе из помещения на любое время;</a:t>
            </a:r>
          </a:p>
          <a:p>
            <a:pPr>
              <a:buNone/>
            </a:pPr>
            <a:r>
              <a:rPr lang="ru-RU" dirty="0" smtClean="0"/>
              <a:t>• хранить конфиденциальные документы вместе с открытыми документами и материалами, формировать в одном деле или машинном массиве конфиденциальные и открытые сведения;</a:t>
            </a:r>
          </a:p>
          <a:p>
            <a:pPr>
              <a:buNone/>
            </a:pPr>
            <a:r>
              <a:rPr lang="ru-RU" dirty="0" smtClean="0"/>
              <a:t>• разглашать сведения о характере автоматизированной обработки конфиденциальной информации и о личных идентифицирующих кодах и паролях;</a:t>
            </a:r>
          </a:p>
          <a:p>
            <a:pPr>
              <a:buNone/>
            </a:pPr>
            <a:r>
              <a:rPr lang="ru-RU" dirty="0" smtClean="0"/>
              <a:t>• разглашать сведения о составе находящихся у сотрудника документов и материалов, системе их защиты и месте хранения, а также известных ему элементах обеспечения безопасности фирмы и персонала.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>
                <a:effectLst/>
              </a:rPr>
              <a:t>К сведениям конфиденциального характера относятся</a:t>
            </a:r>
            <a:r>
              <a:rPr lang="ru-RU" sz="2600" b="1" dirty="0" smtClean="0">
                <a:effectLst/>
              </a:rPr>
              <a:t>:</a:t>
            </a:r>
            <a:br>
              <a:rPr lang="ru-RU" sz="2600" b="1" dirty="0" smtClean="0">
                <a:effectLst/>
              </a:rPr>
            </a:br>
            <a:r>
              <a:rPr lang="ru-RU" sz="2200" dirty="0" smtClean="0"/>
              <a:t>Указ Президента РФ от 6 марта 1997 г. № 188 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сведения о фактах, событиях и обстоятельствах частной жизни гражданина, позволяющие идентифицировать его личность (персональные данные), за исключением сведений, подлежащих распространению в средствах массовой информации в установленных федеральными законами случаях;</a:t>
            </a:r>
          </a:p>
          <a:p>
            <a:r>
              <a:rPr lang="ru-RU" dirty="0" smtClean="0"/>
              <a:t> </a:t>
            </a:r>
            <a:r>
              <a:rPr lang="ru-RU" dirty="0"/>
              <a:t>сведения, составляющие тайну следствия и судопроизводства;</a:t>
            </a:r>
          </a:p>
          <a:p>
            <a:r>
              <a:rPr lang="ru-RU" dirty="0" smtClean="0"/>
              <a:t> </a:t>
            </a:r>
            <a:r>
              <a:rPr lang="ru-RU" dirty="0"/>
              <a:t>служебные сведения, доступ к которым ограничен органами государственной власти в соответствии с Гражданским </a:t>
            </a:r>
            <a:r>
              <a:rPr lang="ru-RU" dirty="0">
                <a:hlinkClick r:id="rId2" action="ppaction://hlinkfile"/>
              </a:rPr>
              <a:t>кодексом</a:t>
            </a:r>
            <a:r>
              <a:rPr lang="ru-RU" dirty="0"/>
              <a:t> Российской Федерации и федеральными законами (служебная тайна);</a:t>
            </a:r>
          </a:p>
          <a:p>
            <a:r>
              <a:rPr lang="ru-RU" dirty="0" smtClean="0"/>
              <a:t> </a:t>
            </a:r>
            <a:r>
              <a:rPr lang="ru-RU" dirty="0"/>
              <a:t>сведения, связанные с профессиональной деятельностью, доступ к которым ограничен в соответствии с </a:t>
            </a:r>
            <a:r>
              <a:rPr lang="ru-RU" dirty="0">
                <a:hlinkClick r:id="rId3" action="ppaction://hlinkfile"/>
              </a:rPr>
              <a:t>Конституцией</a:t>
            </a:r>
            <a:r>
              <a:rPr lang="ru-RU" dirty="0"/>
              <a:t> Российской Федерации и федеральными законами (врачебная, нотариальная, адвокатская тайна, тайна переписки, телефонных переговоров, почтовых отправлений, телеграфных сообщений и т.д.);</a:t>
            </a:r>
          </a:p>
          <a:p>
            <a:r>
              <a:rPr lang="ru-RU" dirty="0" smtClean="0"/>
              <a:t> </a:t>
            </a:r>
            <a:r>
              <a:rPr lang="ru-RU" dirty="0"/>
              <a:t>сведения, связанные с коммерческой деятельностью, доступ к которым ограничен в соответствии с Гражданским </a:t>
            </a:r>
            <a:r>
              <a:rPr lang="ru-RU" dirty="0">
                <a:hlinkClick r:id="rId4" action="ppaction://hlinkfile"/>
              </a:rPr>
              <a:t>кодексом</a:t>
            </a:r>
            <a:r>
              <a:rPr lang="ru-RU" dirty="0"/>
              <a:t> Российской Федерации и федеральными законами (коммерческая тайна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сведения о сущности изобретения, полезной модели или промышленного образца до официальной публикации информации о них.</a:t>
            </a:r>
          </a:p>
          <a:p>
            <a:r>
              <a:rPr lang="ru-RU" dirty="0" smtClean="0"/>
              <a:t> сведения, содержащиеся в личных делах осужденных, а также сведения о принудительном исполнении судебных актов, актов других органов и должностных лиц, кроме сведений, которые являются общедоступными в соответствии с Федеральным </a:t>
            </a:r>
            <a:r>
              <a:rPr lang="ru-RU" dirty="0" smtClean="0">
                <a:hlinkClick r:id="rId5"/>
              </a:rPr>
              <a:t>законом</a:t>
            </a:r>
            <a:r>
              <a:rPr lang="ru-RU" dirty="0" smtClean="0"/>
              <a:t> от 2 октября 2007 г. N 229-ФЗ "Об исполнительном производстве".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39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/>
              <a:t>Организация работы с конфиденциальной информацией регулируется рядом законов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50263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b="1" i="1" dirty="0"/>
              <a:t>Трудовой кодекс Российской Федерации</a:t>
            </a:r>
            <a:r>
              <a:rPr lang="ru-RU" i="1" dirty="0"/>
              <a:t> </a:t>
            </a:r>
            <a:r>
              <a:rPr lang="ru-RU" dirty="0"/>
              <a:t>от 30 декабря 2001 г. № 197-ФЗ закрепляет специфические требования к процессу сбора, обработки, хранения персональных </a:t>
            </a:r>
            <a:r>
              <a:rPr lang="ru-RU" dirty="0" smtClean="0"/>
              <a:t>данных.</a:t>
            </a:r>
          </a:p>
          <a:p>
            <a:pPr marL="0" indent="0">
              <a:buNone/>
            </a:pPr>
            <a:r>
              <a:rPr lang="ru-RU" dirty="0" smtClean="0"/>
              <a:t>2. Несколько </a:t>
            </a:r>
            <a:r>
              <a:rPr lang="ru-RU" dirty="0"/>
              <a:t>статей </a:t>
            </a:r>
            <a:r>
              <a:rPr lang="ru-RU" b="1" i="1" dirty="0"/>
              <a:t>Уголовного кодекса Российской </a:t>
            </a:r>
            <a:r>
              <a:rPr lang="ru-RU" b="1" i="1" dirty="0" smtClean="0"/>
              <a:t>Федерации:</a:t>
            </a:r>
          </a:p>
          <a:p>
            <a:pPr marL="0" indent="0">
              <a:buNone/>
            </a:pPr>
            <a:r>
              <a:rPr lang="ru-RU" dirty="0" smtClean="0"/>
              <a:t>- ст</a:t>
            </a:r>
            <a:r>
              <a:rPr lang="ru-RU" dirty="0"/>
              <a:t>. 138 — нарушение тайны переписки, телефонных переговоров, почтовых, телеграфных и иных сообщений; </a:t>
            </a:r>
          </a:p>
          <a:p>
            <a:pPr marL="0" indent="0">
              <a:buNone/>
            </a:pPr>
            <a:r>
              <a:rPr lang="ru-RU" dirty="0" smtClean="0"/>
              <a:t>-ст</a:t>
            </a:r>
            <a:r>
              <a:rPr lang="ru-RU" dirty="0"/>
              <a:t>. 272 — неправомерный доступ к компьютерной информации;</a:t>
            </a:r>
          </a:p>
          <a:p>
            <a:pPr marL="0" indent="0">
              <a:buNone/>
            </a:pPr>
            <a:r>
              <a:rPr lang="ru-RU" dirty="0" smtClean="0"/>
              <a:t>- ст</a:t>
            </a:r>
            <a:r>
              <a:rPr lang="ru-RU" dirty="0"/>
              <a:t>. 284 — утрата документов, содержащих </a:t>
            </a:r>
            <a:r>
              <a:rPr lang="ru-RU" dirty="0" smtClean="0"/>
              <a:t>государственную </a:t>
            </a:r>
            <a:r>
              <a:rPr lang="ru-RU" dirty="0"/>
              <a:t>тайну.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3. </a:t>
            </a:r>
            <a:r>
              <a:rPr lang="ru-RU" b="1" i="1" dirty="0" smtClean="0"/>
              <a:t>Кодекс </a:t>
            </a:r>
            <a:r>
              <a:rPr lang="ru-RU" b="1" i="1" dirty="0"/>
              <a:t>Российской Федерации об административных правонарушениях </a:t>
            </a:r>
            <a:r>
              <a:rPr lang="ru-RU" dirty="0" smtClean="0"/>
              <a:t>предусматривает </a:t>
            </a:r>
            <a:r>
              <a:rPr lang="ru-RU" dirty="0"/>
              <a:t>ответственность за подделку </a:t>
            </a:r>
            <a:r>
              <a:rPr lang="ru-RU" dirty="0" smtClean="0"/>
              <a:t>документов</a:t>
            </a:r>
            <a:r>
              <a:rPr lang="ru-RU" dirty="0"/>
              <a:t>, штампов, печатей или бланков, их использование, передачу либо сбыт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/>
              <a:t>Федеральный закон Российской Федерации </a:t>
            </a:r>
            <a:r>
              <a:rPr lang="ru-RU" b="1" i="1" dirty="0" smtClean="0"/>
              <a:t>О </a:t>
            </a:r>
            <a:r>
              <a:rPr lang="ru-RU" b="1" i="1" dirty="0"/>
              <a:t>государственной гражданской службе в Российской </a:t>
            </a:r>
            <a:r>
              <a:rPr lang="ru-RU" b="1" i="1" dirty="0" smtClean="0"/>
              <a:t>Федерации</a:t>
            </a:r>
            <a:r>
              <a:rPr lang="ru-RU" i="1" dirty="0" smtClean="0"/>
              <a:t> </a:t>
            </a:r>
            <a:r>
              <a:rPr lang="ru-RU" dirty="0"/>
              <a:t>содержит требования к порядку проведения операций с персональными данными и их защите применительно к работникам различных отраслей </a:t>
            </a:r>
            <a:r>
              <a:rPr lang="ru-RU" dirty="0" smtClean="0"/>
              <a:t>государственной </a:t>
            </a:r>
            <a:r>
              <a:rPr lang="ru-RU" dirty="0"/>
              <a:t>службы.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43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5. Основной нормативно–правовой акт, </a:t>
            </a:r>
            <a:r>
              <a:rPr lang="ru-RU" dirty="0"/>
              <a:t>непосредственно регулирующим отношения, связанные с коммерческой тайной, является Федеральный закон Российской Федерации от 29 июля 2004 г. № 98-ФЗ </a:t>
            </a:r>
            <a:r>
              <a:rPr lang="ru-RU" i="1" dirty="0"/>
              <a:t>«</a:t>
            </a:r>
            <a:r>
              <a:rPr lang="ru-RU" b="1" i="1" dirty="0"/>
              <a:t>О коммерческой тайне»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dirty="0" smtClean="0"/>
              <a:t>Закон </a:t>
            </a:r>
            <a:r>
              <a:rPr lang="ru-RU" dirty="0"/>
              <a:t>посвящен вопросам, связанным с отнесением информации к коммерческой тайне, передачей этой информации, охраной ее конфиденциальности; определяет сведения, которые не могут составлять коммерческую тайну. </a:t>
            </a:r>
            <a:r>
              <a:rPr lang="ru-RU" dirty="0" smtClean="0"/>
              <a:t> </a:t>
            </a:r>
          </a:p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Коммерческая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тайна </a:t>
            </a:r>
            <a:r>
              <a:rPr lang="ru-RU" dirty="0"/>
              <a:t>— конфиденциальная информация, позволяющая ее обладателю при существующих или возможных обстоятельствах увеличить доходы, избежать неоправданных расходов, сохранить положение на рынке товаров, работ, услуг или получить иную коммерческую выгоду.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 </a:t>
            </a:r>
            <a:r>
              <a:rPr lang="ru-RU" dirty="0"/>
              <a:t>Федеральный закон Российской Федерации </a:t>
            </a:r>
            <a:r>
              <a:rPr lang="ru-RU" dirty="0" smtClean="0"/>
              <a:t>от 27.07.2006 N 152-ФЗ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/>
              <a:t>«</a:t>
            </a:r>
            <a:r>
              <a:rPr lang="ru-RU" b="1" i="1" dirty="0"/>
              <a:t>О персональных данных</a:t>
            </a:r>
            <a:r>
              <a:rPr lang="ru-RU" i="1" dirty="0"/>
              <a:t>» </a:t>
            </a:r>
            <a:r>
              <a:rPr lang="ru-RU" dirty="0"/>
              <a:t>регулирует отношения, связанные с обработкой персональных данных, осуществляемой органами государственной власти, юридическими, физическими лицами с использованием средств автоматизации или без использования таких средств. </a:t>
            </a:r>
          </a:p>
        </p:txBody>
      </p:sp>
    </p:spTree>
    <p:extLst>
      <p:ext uri="{BB962C8B-B14F-4D97-AF65-F5344CB8AC3E}">
        <p14:creationId xmlns:p14="http://schemas.microsoft.com/office/powerpoint/2010/main" val="13771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7. </a:t>
            </a:r>
            <a:r>
              <a:rPr lang="ru-RU" dirty="0" smtClean="0"/>
              <a:t>П</a:t>
            </a:r>
            <a:r>
              <a:rPr lang="ru-RU" i="1" dirty="0" smtClean="0"/>
              <a:t>одзаконные акты:</a:t>
            </a:r>
          </a:p>
          <a:p>
            <a:r>
              <a:rPr lang="ru-RU" dirty="0" smtClean="0"/>
              <a:t>указ </a:t>
            </a:r>
            <a:r>
              <a:rPr lang="ru-RU" dirty="0"/>
              <a:t>Президента Российской Федерации от 16 февраля 2006 г. № 90 </a:t>
            </a:r>
            <a:r>
              <a:rPr lang="ru-RU" i="1" dirty="0"/>
              <a:t>«О перечне сведений, отнесенных к государственной тайне»</a:t>
            </a:r>
            <a:r>
              <a:rPr lang="ru-RU" dirty="0"/>
              <a:t>; </a:t>
            </a:r>
          </a:p>
          <a:p>
            <a:r>
              <a:rPr lang="ru-RU" dirty="0" smtClean="0"/>
              <a:t>указ </a:t>
            </a:r>
            <a:r>
              <a:rPr lang="ru-RU" dirty="0"/>
              <a:t>Президента Российской Федерации от 6 марта 1997 г. № 188 </a:t>
            </a:r>
            <a:r>
              <a:rPr lang="ru-RU" i="1" dirty="0"/>
              <a:t>«Об утверждении перечня конфиденциального характера»</a:t>
            </a:r>
            <a:r>
              <a:rPr lang="ru-RU" dirty="0"/>
              <a:t>; </a:t>
            </a:r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РСФСР от 5 декабря 1991 г. № 35 </a:t>
            </a:r>
            <a:r>
              <a:rPr lang="ru-RU" i="1" dirty="0"/>
              <a:t>«О перечне сведений, которые не могут составить коммерческую тайну</a:t>
            </a:r>
            <a:r>
              <a:rPr lang="ru-RU" i="1" dirty="0" smtClean="0"/>
              <a:t>»</a:t>
            </a:r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Российской Федерации от 4 сентября 1995 г. № 870 </a:t>
            </a:r>
            <a:r>
              <a:rPr lang="ru-RU" i="1" dirty="0"/>
              <a:t>«Об утверждении Правил отнесения сведений, составляющих государственную тайну, к разным степеням секретности»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81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Основные термины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Информация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, составляющая коммерческую тайну (секрет производства), - сведения любого характера (производственные, технические,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экономические, организационные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и другие), в том числе о результатах интеллектуальной деятельности в научно-технической сфере, а также сведения о способах осуществления профессиональной деятельности, которые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имеют действительную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или потенциальную коммерческую ценность в силу неизвестности их третьим лицам, к которым у третьих лиц нет свободного доступа на законном основании и в отношении которых обладателем таких сведений введен режим коммерческой тайны</a:t>
            </a:r>
          </a:p>
          <a:p>
            <a:pPr algn="just">
              <a:lnSpc>
                <a:spcPct val="80000"/>
              </a:lnSpc>
            </a:pP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Основные термины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Обладатель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информации, составляющей коммерческую тайну, - лицо, которое владеет информацией, составляющей коммерческую тайну, на законном основании, ограничило доступ к этой информации и установило в отношении ее режим коммерческой тайны;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Доступ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к информации, составляющей коммерческую тайну, - ознакомление определенных лиц с информацией, составляющей коммерческую тайну, с согласия ее обладателя или на ином законном основании при условии сохранения конфиденциальности этой информации;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Основные термины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0099"/>
                </a:solidFill>
                <a:latin typeface="Bookman Old Style" pitchFamily="18" charset="0"/>
              </a:rPr>
              <a:t>Передача 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</a:rPr>
              <a:t>информации, составляющей коммерческую тайну, - передача информации, составляющей коммерческую тайну и зафиксированной на материальном носителе, ее обладателем контрагенту на основании договора в объеме и на условиях, которые предусмотрены договором, включая условие о принятии контрагентом установленных договором мер по охране ее конфиденциальности;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0099"/>
                </a:solidFill>
                <a:latin typeface="Bookman Old Style" pitchFamily="18" charset="0"/>
              </a:rPr>
              <a:t>Предоставление 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</a:rPr>
              <a:t>информации, составляющей коммерческую тайну, - передача информации, составляющей коммерческую тайну и зафиксированной на материальном носителе, ее обладателем органам государственной власти, иным государственным органам, органам местного самоуправления в целях выполнения их функций;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ru-RU" sz="2200" dirty="0">
              <a:solidFill>
                <a:srgbClr val="000099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2669</Words>
  <Application>Microsoft Office PowerPoint</Application>
  <PresentationFormat>Экран (4:3)</PresentationFormat>
  <Paragraphs>113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Bookman Old Style</vt:lpstr>
      <vt:lpstr>Calibri</vt:lpstr>
      <vt:lpstr>Constantia</vt:lpstr>
      <vt:lpstr>Wingdings</vt:lpstr>
      <vt:lpstr>Wingdings 2</vt:lpstr>
      <vt:lpstr>Поток</vt:lpstr>
      <vt:lpstr>Работа с документами конфиденциального характера</vt:lpstr>
      <vt:lpstr>14 -  Гриф ограничения доступа к документу  Реквизит, свидетельствующий об особом характере информации документа и ограничивающий доступ к нему.</vt:lpstr>
      <vt:lpstr>К сведениям конфиденциального характера относятся: Указ Президента РФ от 6 марта 1997 г. № 188  </vt:lpstr>
      <vt:lpstr>Организация работы с конфиденциальной информацией регулируется рядом законов </vt:lpstr>
      <vt:lpstr>Презентация PowerPoint</vt:lpstr>
      <vt:lpstr>Презентация PowerPoint</vt:lpstr>
      <vt:lpstr>Основные термины</vt:lpstr>
      <vt:lpstr>Основные термины</vt:lpstr>
      <vt:lpstr>Основные термины</vt:lpstr>
      <vt:lpstr>Основные термины</vt:lpstr>
      <vt:lpstr>Сведения, которые не могут составлять коммерческую тайну </vt:lpstr>
      <vt:lpstr>Сведения, которые не могут составлять коммерческую тайну </vt:lpstr>
      <vt:lpstr>Сведения, которые не могут составлять коммерческую тайну</vt:lpstr>
      <vt:lpstr>Меры по охране конфиденциальности информации  ст. 10 Федерального закона от 29.07.2004 N 98-ФЗ  </vt:lpstr>
      <vt:lpstr>Меры по охране конфиденциальности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Всем сотрудникам фирмы, работающим с конфиденциальными документами, делами, информацией, запрещается: </vt:lpstr>
      <vt:lpstr>Всем сотрудникам фирмы, работающим с конфиденциальными документами, делами, информацией, запрещается: </vt:lpstr>
    </vt:vector>
  </TitlesOfParts>
  <Company>wotk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сведениям конфиденциального характера относятся: </dc:title>
  <dc:creator>EVidrina</dc:creator>
  <cp:lastModifiedBy>User</cp:lastModifiedBy>
  <cp:revision>18</cp:revision>
  <dcterms:created xsi:type="dcterms:W3CDTF">2018-11-19T11:46:00Z</dcterms:created>
  <dcterms:modified xsi:type="dcterms:W3CDTF">2021-04-05T15:04:25Z</dcterms:modified>
</cp:coreProperties>
</file>